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3" r:id="rId2"/>
    <p:sldId id="297" r:id="rId3"/>
    <p:sldId id="296" r:id="rId4"/>
    <p:sldId id="298" r:id="rId5"/>
    <p:sldId id="299" r:id="rId6"/>
    <p:sldId id="301" r:id="rId7"/>
    <p:sldId id="300" r:id="rId8"/>
    <p:sldId id="302" r:id="rId9"/>
    <p:sldId id="308" r:id="rId10"/>
    <p:sldId id="305" r:id="rId11"/>
    <p:sldId id="307" r:id="rId12"/>
    <p:sldId id="309" r:id="rId13"/>
    <p:sldId id="310" r:id="rId14"/>
    <p:sldId id="304" r:id="rId15"/>
  </p:sldIdLst>
  <p:sldSz cx="12192000" cy="6858000"/>
  <p:notesSz cx="6858000" cy="9144000"/>
  <p:embeddedFontLst>
    <p:embeddedFont>
      <p:font typeface="맑은 고딕" panose="020B0503020000020004" pitchFamily="50" charset="-127"/>
      <p:regular r:id="rId16"/>
      <p:bold r:id="rId17"/>
    </p:embeddedFont>
    <p:embeddedFont>
      <p:font typeface="에스코어 드림 4 Regular" panose="020B0503030302020204" pitchFamily="34" charset="-127"/>
      <p:regular r:id="rId18"/>
    </p:embeddedFont>
    <p:embeddedFont>
      <p:font typeface="에스코어 드림 5 Medium" panose="020B0503030302020204" pitchFamily="34" charset="-127"/>
      <p:regular r:id="rId1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B73E9B35-87CE-439C-9D6B-07286B2C66A4}">
          <p14:sldIdLst>
            <p14:sldId id="303"/>
            <p14:sldId id="297"/>
            <p14:sldId id="296"/>
            <p14:sldId id="298"/>
            <p14:sldId id="299"/>
            <p14:sldId id="301"/>
            <p14:sldId id="300"/>
            <p14:sldId id="302"/>
            <p14:sldId id="308"/>
            <p14:sldId id="305"/>
            <p14:sldId id="307"/>
            <p14:sldId id="309"/>
            <p14:sldId id="310"/>
            <p14:sldId id="304"/>
          </p14:sldIdLst>
        </p14:section>
      </p14:sectionLst>
    </p:ext>
    <p:ext uri="{EFAFB233-063F-42B5-8137-9DF3F51BA10A}">
      <p15:sldGuideLst xmlns:p15="http://schemas.microsoft.com/office/powerpoint/2012/main">
        <p15:guide id="3" orient="horz" pos="4088" userDrawn="1">
          <p15:clr>
            <a:srgbClr val="A4A3A4"/>
          </p15:clr>
        </p15:guide>
        <p15:guide id="4" orient="horz" pos="3974" userDrawn="1">
          <p15:clr>
            <a:srgbClr val="A4A3A4"/>
          </p15:clr>
        </p15:guide>
        <p15:guide id="7" orient="horz" pos="1933" userDrawn="1">
          <p15:clr>
            <a:srgbClr val="A4A3A4"/>
          </p15:clr>
        </p15:guide>
        <p15:guide id="8" orient="horz" pos="4156" userDrawn="1">
          <p15:clr>
            <a:srgbClr val="A4A3A4"/>
          </p15:clr>
        </p15:guide>
        <p15:guide id="9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16565"/>
    <a:srgbClr val="969696"/>
    <a:srgbClr val="5888FF"/>
    <a:srgbClr val="987A00"/>
    <a:srgbClr val="CDD2D6"/>
    <a:srgbClr val="7F7F7F"/>
    <a:srgbClr val="98A2AA"/>
    <a:srgbClr val="B0A08E"/>
    <a:srgbClr val="B89A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360" y="96"/>
      </p:cViewPr>
      <p:guideLst>
        <p:guide orient="horz" pos="4088"/>
        <p:guide orient="horz" pos="3974"/>
        <p:guide orient="horz" pos="1933"/>
        <p:guide orient="horz" pos="415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866DED-A1E0-4A9F-A10C-E2A50F091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7E8F89B-5810-4BFB-8658-D8B39DD13F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041CD5F-6F39-41F2-9D94-A153DAA8F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4228-94FD-4803-AB04-A8833784564E}" type="datetimeFigureOut">
              <a:rPr lang="ko-KR" altLang="en-US" smtClean="0"/>
              <a:t>2023-05-10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9BD47B8-5FE9-4EE7-8A67-11346F59B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1E042B9-7D06-411B-B3C3-59F21F5E5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0D418-8CD8-42E9-9BB1-A6CEDB3E8B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9537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DBA94FC-A432-4BB7-B4A1-341C03F79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EF658C0-F39C-41C9-AA5F-882AE07F29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B53FD44-DBD7-4D61-8090-7ED27746B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4228-94FD-4803-AB04-A8833784564E}" type="datetimeFigureOut">
              <a:rPr lang="ko-KR" altLang="en-US" smtClean="0"/>
              <a:t>2023-05-10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421E263-350F-4BBE-B480-309A8178B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12D0E46-3677-42F6-AC33-53F708F84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0D418-8CD8-42E9-9BB1-A6CEDB3E8B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0081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E391B7C9-7DAB-44CE-8CDB-FAC0231499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36DDE34-5082-41D1-A00A-7DE611488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0D2E68E-2F0E-4573-8D73-48C8932F1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4228-94FD-4803-AB04-A8833784564E}" type="datetimeFigureOut">
              <a:rPr lang="ko-KR" altLang="en-US" smtClean="0"/>
              <a:t>2023-05-10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4EAC939-ABAF-4919-8072-2D6D2AEE1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730658B-1EE4-442C-899D-99F00201A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0D418-8CD8-42E9-9BB1-A6CEDB3E8B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1163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DFF38D60-BE1E-457E-B801-04DEF8A470D0}"/>
              </a:ext>
            </a:extLst>
          </p:cNvPr>
          <p:cNvSpPr/>
          <p:nvPr userDrawn="1"/>
        </p:nvSpPr>
        <p:spPr>
          <a:xfrm>
            <a:off x="0" y="0"/>
            <a:ext cx="12192000" cy="27082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87EF5EFA-A898-4A8C-8C5F-AA56C704E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5126"/>
            <a:ext cx="10801350" cy="782188"/>
          </a:xfr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ctr">
              <a:lnSpc>
                <a:spcPct val="100000"/>
              </a:lnSpc>
              <a:defRPr sz="2400">
                <a:latin typeface="에스코어 드림 5 Medium" panose="020B0503030302020204" pitchFamily="34" charset="-127"/>
                <a:ea typeface="에스코어 드림 5 Medium" panose="020B0503030302020204" pitchFamily="34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EC8B608-66FA-48A6-8B20-878CAE418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16674"/>
            <a:ext cx="7915275" cy="1236026"/>
          </a:xfrm>
        </p:spPr>
        <p:txBody>
          <a:bodyPr anchor="t" anchorCtr="0">
            <a:noAutofit/>
          </a:bodyPr>
          <a:lstStyle>
            <a:lvl1pPr>
              <a:lnSpc>
                <a:spcPct val="150000"/>
              </a:lnSpc>
              <a:defRPr sz="14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defRPr>
            </a:lvl1pPr>
            <a:lvl2pPr>
              <a:lnSpc>
                <a:spcPct val="150000"/>
              </a:lnSpc>
              <a:defRPr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defRPr>
            </a:lvl2pPr>
            <a:lvl3pPr>
              <a:lnSpc>
                <a:spcPct val="150000"/>
              </a:lnSpc>
              <a:defRPr sz="11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defRPr>
            </a:lvl3pPr>
            <a:lvl4pPr>
              <a:lnSpc>
                <a:spcPct val="150000"/>
              </a:lnSpc>
              <a:defRPr sz="1050">
                <a:latin typeface="에스코어 드림 4 Regular" panose="020B0503030302020204" pitchFamily="34" charset="-127"/>
                <a:ea typeface="에스코어 드림 4 Regular" panose="020B0503030302020204" pitchFamily="34" charset="-127"/>
              </a:defRPr>
            </a:lvl4pPr>
            <a:lvl5pPr>
              <a:lnSpc>
                <a:spcPct val="150000"/>
              </a:lnSpc>
              <a:defRPr sz="1050">
                <a:latin typeface="에스코어 드림 4 Regular" panose="020B0503030302020204" pitchFamily="34" charset="-127"/>
                <a:ea typeface="에스코어 드림 4 Regular" panose="020B0503030302020204" pitchFamily="34" charset="-127"/>
              </a:defRPr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556F13E-0C96-4CE2-9A58-FDAED992C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4228-94FD-4803-AB04-A8833784564E}" type="datetimeFigureOut">
              <a:rPr lang="ko-KR" altLang="en-US" smtClean="0"/>
              <a:t>2023-05-10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3EE7D53-976F-4C97-AC98-8158AFF8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2678172-A577-4A32-A732-5A22BEDF8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0D418-8CD8-42E9-9BB1-A6CEDB3E8B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9449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  <p15:guide id="2" pos="7242" userDrawn="1">
          <p15:clr>
            <a:srgbClr val="FBAE40"/>
          </p15:clr>
        </p15:guide>
        <p15:guide id="3" orient="horz" pos="170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7D98E8B-104F-43EC-9241-CAC7CEAC0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341A39E-8F2F-453E-B604-B44BD63DB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A489E05-64FA-4F55-905A-7E25F15F4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4228-94FD-4803-AB04-A8833784564E}" type="datetimeFigureOut">
              <a:rPr lang="ko-KR" altLang="en-US" smtClean="0"/>
              <a:t>2023-05-10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3E59C8A-B693-468F-A549-F24DC2FB1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6025453-4494-4AC6-A8FF-7948B5902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0D418-8CD8-42E9-9BB1-A6CEDB3E8B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382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F1C324-63D6-4DB7-BA01-9D60A3F33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321E05E-FD19-4A86-92F7-D721393BC7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E8A0E30-71A0-4141-990C-7E66C8D5FD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D3D2C1A-5CD6-4CFE-8782-4D88ED97B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4228-94FD-4803-AB04-A8833784564E}" type="datetimeFigureOut">
              <a:rPr lang="ko-KR" altLang="en-US" smtClean="0"/>
              <a:t>2023-05-10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7954AE8-D32C-4647-B2BB-9B9954ADC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7DE8250-EDEB-4070-87C8-0B77A986D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0D418-8CD8-42E9-9BB1-A6CEDB3E8B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6218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23FB10C-8F74-42D2-B902-E418493E9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080E944-8D98-4B95-9DCF-80D2E9435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8F18102-FADE-4D90-BD07-3C4E027F3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0CEDC47-4237-46D2-AAF9-4EF0418970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46CBB6F-3CC5-4532-8D2E-BF733A90C6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D99A2DF-9937-441F-9877-47D7FB07A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4228-94FD-4803-AB04-A8833784564E}" type="datetimeFigureOut">
              <a:rPr lang="ko-KR" altLang="en-US" smtClean="0"/>
              <a:t>2023-05-10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F47BD4E-16B0-478A-A3A6-7BCD9DD8E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C9A4A144-01EA-474A-BA32-E10785439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0D418-8CD8-42E9-9BB1-A6CEDB3E8B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3952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E957C7F-EA39-4DDD-A69B-0A0FEBAC0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6A50FA9-CE07-40FA-AF52-6C60110D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4228-94FD-4803-AB04-A8833784564E}" type="datetimeFigureOut">
              <a:rPr lang="ko-KR" altLang="en-US" smtClean="0"/>
              <a:t>2023-05-10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F728F65-830D-4AC8-BDC9-CECA616CC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2601605-96FC-4F6F-86AA-206E3CB92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0D418-8CD8-42E9-9BB1-A6CEDB3E8B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3940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F793DE2F-691B-4F25-867C-6380C6663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4228-94FD-4803-AB04-A8833784564E}" type="datetimeFigureOut">
              <a:rPr lang="ko-KR" altLang="en-US" smtClean="0"/>
              <a:t>2023-05-10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0A8C212-2EEF-4440-B32E-E2C5561DE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2EC2F42-E47B-4EDC-8F3C-7AD0B0C6A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0D418-8CD8-42E9-9BB1-A6CEDB3E8B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2772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21DCC8E-5578-4860-BF21-C243C1A9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A1C012E-8D03-4363-A76A-662422081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29EDEAE-B7CE-4A1F-9F8C-7054BC853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F65AE77-0E95-448C-B71A-556A50537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4228-94FD-4803-AB04-A8833784564E}" type="datetimeFigureOut">
              <a:rPr lang="ko-KR" altLang="en-US" smtClean="0"/>
              <a:t>2023-05-10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03BFE82-47CA-451D-A970-4C8A802EB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D5A0AC7-DB96-414F-BB7B-72E926C15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0D418-8CD8-42E9-9BB1-A6CEDB3E8B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2489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0253CC5-E67A-4C9B-B022-331608C0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798C122-1A61-4049-817A-81476276BF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3D0E844-4DA9-444A-A33F-94DD45935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ACB9DA8-204D-4D97-9212-D85DBD499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4228-94FD-4803-AB04-A8833784564E}" type="datetimeFigureOut">
              <a:rPr lang="ko-KR" altLang="en-US" smtClean="0"/>
              <a:t>2023-05-10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C829223-84F6-4A8C-AD07-083A4DB84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7B2F614-E676-4AAE-822E-A615D2663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0D418-8CD8-42E9-9BB1-A6CEDB3E8B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1458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1C684D58-C8B1-4864-AA7D-EC0BD4B45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99C1D58-64D0-4B68-9CB4-6B53D34E3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33B2166-FB86-4C48-B4B0-9250DB5DEC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24228-94FD-4803-AB04-A8833784564E}" type="datetimeFigureOut">
              <a:rPr lang="ko-KR" altLang="en-US" smtClean="0"/>
              <a:t>2023-05-10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C8AB92A-8E06-484B-B7B8-14941B811E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F80E220-51DB-4EE3-947B-4C1CFF3BCB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0D418-8CD8-42E9-9BB1-A6CEDB3E8B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5240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8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E5444294-F236-41F9-8A76-12D2CEAAD415}"/>
              </a:ext>
            </a:extLst>
          </p:cNvPr>
          <p:cNvSpPr txBox="1"/>
          <p:nvPr/>
        </p:nvSpPr>
        <p:spPr>
          <a:xfrm>
            <a:off x="470859" y="1158349"/>
            <a:ext cx="108667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solidFill>
                  <a:schemeClr val="bg1"/>
                </a:solidFill>
                <a:latin typeface="+mj-ea"/>
                <a:ea typeface="+mj-ea"/>
                <a:cs typeface="Inter" panose="020B0502030000000004" pitchFamily="34" charset="0"/>
              </a:rPr>
              <a:t>PROJECT</a:t>
            </a:r>
          </a:p>
          <a:p>
            <a:pPr algn="ctr"/>
            <a:r>
              <a:rPr lang="en-US" altLang="ko-KR" sz="7000" b="1" dirty="0">
                <a:solidFill>
                  <a:schemeClr val="bg1"/>
                </a:solidFill>
                <a:latin typeface="+mj-ea"/>
                <a:ea typeface="+mj-ea"/>
                <a:cs typeface="Inter" panose="020B0502030000000004" pitchFamily="34" charset="0"/>
              </a:rPr>
              <a:t>REFERENCE</a:t>
            </a:r>
            <a:endParaRPr lang="ko-KR" altLang="en-US" sz="7000" b="1" dirty="0">
              <a:solidFill>
                <a:schemeClr val="bg1"/>
              </a:solidFill>
              <a:latin typeface="+mj-ea"/>
              <a:ea typeface="+mj-ea"/>
              <a:cs typeface="Inter" panose="020B05020300000000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71B273-8D2C-4689-916B-A6105D3345A7}"/>
              </a:ext>
            </a:extLst>
          </p:cNvPr>
          <p:cNvSpPr txBox="1"/>
          <p:nvPr/>
        </p:nvSpPr>
        <p:spPr>
          <a:xfrm>
            <a:off x="8360791" y="5944633"/>
            <a:ext cx="3110198" cy="454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b="1" dirty="0">
                <a:solidFill>
                  <a:schemeClr val="bg1"/>
                </a:solidFill>
                <a:latin typeface="+mj-ea"/>
                <a:ea typeface="+mj-ea"/>
                <a:cs typeface="Inter" panose="020B0502030000000004" pitchFamily="34" charset="0"/>
              </a:rPr>
              <a:t>Last Edited, 2023.05.10</a:t>
            </a:r>
            <a:endParaRPr lang="ko-KR" altLang="en-US" b="1" dirty="0">
              <a:solidFill>
                <a:schemeClr val="bg1"/>
              </a:solidFill>
              <a:latin typeface="+mj-ea"/>
              <a:ea typeface="+mj-ea"/>
              <a:cs typeface="Inter" panose="020B05020300000000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7AE707-3E43-0341-A016-CE0C1DF07155}"/>
              </a:ext>
            </a:extLst>
          </p:cNvPr>
          <p:cNvSpPr txBox="1"/>
          <p:nvPr/>
        </p:nvSpPr>
        <p:spPr>
          <a:xfrm>
            <a:off x="629434" y="696684"/>
            <a:ext cx="4980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+mj-ea"/>
                <a:ea typeface="+mj-ea"/>
                <a:cs typeface="Inter" panose="020B0502030000000004" pitchFamily="34" charset="0"/>
              </a:rPr>
              <a:t>DCS</a:t>
            </a:r>
            <a:r>
              <a:rPr lang="ko-KR" altLang="en-US" sz="2400" b="1">
                <a:solidFill>
                  <a:schemeClr val="bg1"/>
                </a:solidFill>
                <a:latin typeface="+mj-ea"/>
                <a:ea typeface="+mj-ea"/>
                <a:cs typeface="Inter" panose="020B0502030000000004" pitchFamily="34" charset="0"/>
              </a:rPr>
              <a:t> </a:t>
            </a:r>
            <a:r>
              <a:rPr lang="en-US" altLang="ko-KR" sz="2400" b="1" dirty="0">
                <a:solidFill>
                  <a:schemeClr val="bg1"/>
                </a:solidFill>
                <a:latin typeface="+mj-ea"/>
                <a:ea typeface="+mj-ea"/>
                <a:cs typeface="Inter" panose="020B0502030000000004" pitchFamily="34" charset="0"/>
              </a:rPr>
              <a:t>1.5</a:t>
            </a:r>
            <a:endParaRPr lang="ko-KR" altLang="en-US" sz="2400" b="1" dirty="0">
              <a:solidFill>
                <a:schemeClr val="bg1"/>
              </a:solidFill>
              <a:latin typeface="+mj-ea"/>
              <a:ea typeface="+mj-ea"/>
              <a:cs typeface="Inter" panose="020B05020300000000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E0AB913-C23B-414E-9CBD-771BDCDC4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03226"/>
            <a:ext cx="10801350" cy="782188"/>
          </a:xfrm>
        </p:spPr>
        <p:txBody>
          <a:bodyPr/>
          <a:lstStyle/>
          <a:p>
            <a:r>
              <a:rPr lang="en-US" altLang="ko-KR" dirty="0">
                <a:latin typeface="+mn-ea"/>
                <a:ea typeface="+mn-ea"/>
              </a:rPr>
              <a:t>TOSS </a:t>
            </a:r>
            <a:r>
              <a:rPr lang="ko-KR" altLang="en-US" dirty="0">
                <a:latin typeface="+mn-ea"/>
                <a:ea typeface="+mn-ea"/>
              </a:rPr>
              <a:t>증권 </a:t>
            </a:r>
            <a:r>
              <a:rPr lang="en-US" altLang="ko-KR" dirty="0">
                <a:latin typeface="+mn-ea"/>
                <a:ea typeface="+mn-ea"/>
              </a:rPr>
              <a:t>/ TOSS </a:t>
            </a:r>
            <a:r>
              <a:rPr lang="ko-KR" altLang="en-US" dirty="0">
                <a:latin typeface="+mn-ea"/>
                <a:ea typeface="+mn-ea"/>
              </a:rPr>
              <a:t>뱅크 </a:t>
            </a:r>
            <a:r>
              <a:rPr lang="en-US" altLang="ko-KR" dirty="0">
                <a:latin typeface="+mn-ea"/>
                <a:ea typeface="+mn-ea"/>
              </a:rPr>
              <a:t>/ TOSS </a:t>
            </a:r>
            <a:r>
              <a:rPr lang="ko-KR" altLang="en-US" dirty="0" err="1">
                <a:latin typeface="+mn-ea"/>
                <a:ea typeface="+mn-ea"/>
              </a:rPr>
              <a:t>페이먼츠</a:t>
            </a:r>
            <a:r>
              <a:rPr lang="ko-KR" altLang="en-US" dirty="0">
                <a:latin typeface="+mn-ea"/>
                <a:ea typeface="+mn-ea"/>
              </a:rPr>
              <a:t> </a:t>
            </a:r>
            <a:r>
              <a:rPr lang="en-US" altLang="ko-KR" dirty="0">
                <a:latin typeface="+mn-ea"/>
                <a:ea typeface="+mn-ea"/>
              </a:rPr>
              <a:t>/ TOSS CX </a:t>
            </a:r>
            <a:r>
              <a:rPr lang="ko-KR" altLang="en-US" dirty="0">
                <a:latin typeface="+mn-ea"/>
                <a:ea typeface="+mn-ea"/>
              </a:rPr>
              <a:t>에서 통합 운영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2C8A3EB-1863-44C8-B735-BD74B0091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54774"/>
            <a:ext cx="8910396" cy="1236026"/>
          </a:xfrm>
        </p:spPr>
        <p:txBody>
          <a:bodyPr/>
          <a:lstStyle/>
          <a:p>
            <a:pPr marL="0" indent="0">
              <a:buNone/>
            </a:pP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[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주요 기능 및 특징 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]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TOSS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뱅크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, TOSS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증권이 각 계열사별 별도 구축 완료 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TOSS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 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CORE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에서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, CS &amp; CX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를 통합 하는 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TOSS CX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통합 법인 설립으로 인한 통합 구축 완료</a:t>
            </a:r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  <a:p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A95209-D6AE-48A4-B171-3D632EF44D7E}"/>
              </a:ext>
            </a:extLst>
          </p:cNvPr>
          <p:cNvSpPr txBox="1"/>
          <p:nvPr/>
        </p:nvSpPr>
        <p:spPr>
          <a:xfrm>
            <a:off x="9605721" y="1354774"/>
            <a:ext cx="1890954" cy="292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TOSS CX </a:t>
            </a:r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99734B-41F6-4789-AC64-3A729589E135}"/>
              </a:ext>
            </a:extLst>
          </p:cNvPr>
          <p:cNvSpPr txBox="1"/>
          <p:nvPr/>
        </p:nvSpPr>
        <p:spPr>
          <a:xfrm>
            <a:off x="9082079" y="1638650"/>
            <a:ext cx="24145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2021.07. ~ 2021.10 </a:t>
            </a:r>
          </a:p>
        </p:txBody>
      </p:sp>
      <p:pic>
        <p:nvPicPr>
          <p:cNvPr id="8" name="그림 7" descr="텍스트, 장치, 측정기, 조종판이(가) 표시된 사진&#10;&#10;자동 생성된 설명">
            <a:extLst>
              <a:ext uri="{FF2B5EF4-FFF2-40B4-BE49-F238E27FC236}">
                <a16:creationId xmlns:a16="http://schemas.microsoft.com/office/drawing/2014/main" id="{083058D1-8DD0-4607-87C7-989CDE362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75" y="3048422"/>
            <a:ext cx="4397024" cy="3146562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B26BE342-C66D-45CA-ABE3-95F1AE10A6B1}"/>
              </a:ext>
            </a:extLst>
          </p:cNvPr>
          <p:cNvSpPr txBox="1"/>
          <p:nvPr/>
        </p:nvSpPr>
        <p:spPr>
          <a:xfrm>
            <a:off x="5328003" y="6427942"/>
            <a:ext cx="15359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</a:t>
            </a:r>
            <a:r>
              <a:rPr lang="en-US" altLang="ko-KR" sz="1000" dirty="0">
                <a:latin typeface="+mn-ea"/>
              </a:rPr>
              <a:t>TPSS </a:t>
            </a:r>
            <a:r>
              <a:rPr lang="ko-KR" altLang="en-US" sz="1000" dirty="0">
                <a:latin typeface="+mn-ea"/>
              </a:rPr>
              <a:t>메인 상담 시작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EE0D172-865E-4920-85C2-280AF8A55065}"/>
              </a:ext>
            </a:extLst>
          </p:cNvPr>
          <p:cNvSpPr txBox="1"/>
          <p:nvPr/>
        </p:nvSpPr>
        <p:spPr>
          <a:xfrm>
            <a:off x="7664502" y="6427942"/>
            <a:ext cx="13885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</a:t>
            </a:r>
            <a:r>
              <a:rPr lang="en-US" altLang="ko-KR" sz="1000" dirty="0">
                <a:latin typeface="+mn-ea"/>
              </a:rPr>
              <a:t>TOSS </a:t>
            </a:r>
            <a:r>
              <a:rPr lang="ko-KR" altLang="en-US" sz="1000" dirty="0">
                <a:latin typeface="+mn-ea"/>
              </a:rPr>
              <a:t>서비스 선택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44136DE-1F78-4798-9918-8A0B82314523}"/>
              </a:ext>
            </a:extLst>
          </p:cNvPr>
          <p:cNvSpPr txBox="1"/>
          <p:nvPr/>
        </p:nvSpPr>
        <p:spPr>
          <a:xfrm>
            <a:off x="9985669" y="6427942"/>
            <a:ext cx="12602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</a:t>
            </a:r>
            <a:r>
              <a:rPr lang="en-US" altLang="ko-KR" sz="1000" dirty="0">
                <a:latin typeface="+mn-ea"/>
              </a:rPr>
              <a:t>TOSS </a:t>
            </a:r>
            <a:r>
              <a:rPr lang="ko-KR" altLang="en-US" sz="1000" dirty="0" err="1">
                <a:latin typeface="+mn-ea"/>
              </a:rPr>
              <a:t>챗봇</a:t>
            </a:r>
            <a:r>
              <a:rPr lang="ko-KR" altLang="en-US" sz="1000" dirty="0">
                <a:latin typeface="+mn-ea"/>
              </a:rPr>
              <a:t> 진입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E943B251-920F-4013-8D4B-3D1F083B7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155" y="3074549"/>
            <a:ext cx="1439688" cy="3199306"/>
          </a:xfrm>
          <a:prstGeom prst="rect">
            <a:avLst/>
          </a:prstGeom>
        </p:spPr>
      </p:pic>
      <p:pic>
        <p:nvPicPr>
          <p:cNvPr id="68" name="그림 67">
            <a:extLst>
              <a:ext uri="{FF2B5EF4-FFF2-40B4-BE49-F238E27FC236}">
                <a16:creationId xmlns:a16="http://schemas.microsoft.com/office/drawing/2014/main" id="{6153D6C2-FB58-42D5-8115-F81E0266B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548" y="2760160"/>
            <a:ext cx="1439688" cy="3199306"/>
          </a:xfrm>
          <a:prstGeom prst="rect">
            <a:avLst/>
          </a:prstGeom>
        </p:spPr>
      </p:pic>
      <p:pic>
        <p:nvPicPr>
          <p:cNvPr id="70" name="그림 69">
            <a:extLst>
              <a:ext uri="{FF2B5EF4-FFF2-40B4-BE49-F238E27FC236}">
                <a16:creationId xmlns:a16="http://schemas.microsoft.com/office/drawing/2014/main" id="{98B7103E-E72D-47FB-ACF7-2084F24FF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4941" y="3048422"/>
            <a:ext cx="1439688" cy="319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85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E0AB913-C23B-414E-9CBD-771BDCDC4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+mn-ea"/>
                <a:ea typeface="+mn-ea"/>
              </a:rPr>
              <a:t>TOSS </a:t>
            </a:r>
            <a:r>
              <a:rPr lang="en-US" altLang="ko-KR" dirty="0" err="1">
                <a:latin typeface="+mn-ea"/>
                <a:ea typeface="+mn-ea"/>
              </a:rPr>
              <a:t>Insu</a:t>
            </a:r>
            <a:r>
              <a:rPr lang="en-US" altLang="ko-KR" dirty="0">
                <a:latin typeface="+mn-ea"/>
                <a:ea typeface="+mn-ea"/>
              </a:rPr>
              <a:t> 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2C8A3EB-1863-44C8-B735-BD74B0091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[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주요 기능 및 특징 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]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토스 메인 서비스 내 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[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내 보험 조회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]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메뉴에서 상담 신청 시 고객의 전화번호로 </a:t>
            </a:r>
            <a:r>
              <a:rPr lang="ko-KR" alt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알림톡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 발송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전문 보험 설계사가 배정되어 카카오톡으로 보험료 진단과 상품 추천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F9676F-F4B4-4AC0-A7B3-1A51B78EE427}"/>
              </a:ext>
            </a:extLst>
          </p:cNvPr>
          <p:cNvSpPr txBox="1"/>
          <p:nvPr/>
        </p:nvSpPr>
        <p:spPr>
          <a:xfrm>
            <a:off x="9605721" y="1316674"/>
            <a:ext cx="1890954" cy="292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토스 </a:t>
            </a:r>
            <a:r>
              <a:rPr lang="ko-KR" alt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인슈어런스</a:t>
            </a: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D006E4-C538-43B5-A0F9-B8A0FB4983B0}"/>
              </a:ext>
            </a:extLst>
          </p:cNvPr>
          <p:cNvSpPr txBox="1"/>
          <p:nvPr/>
        </p:nvSpPr>
        <p:spPr>
          <a:xfrm>
            <a:off x="9082079" y="1600550"/>
            <a:ext cx="24145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2021.07 ~ 2021. 09</a:t>
            </a: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0633420-F737-4AB5-9FE9-CA59E29FF5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75" b="2201"/>
          <a:stretch/>
        </p:blipFill>
        <p:spPr>
          <a:xfrm>
            <a:off x="695325" y="3068638"/>
            <a:ext cx="1892564" cy="3392497"/>
          </a:xfrm>
          <a:prstGeom prst="rect">
            <a:avLst/>
          </a:prstGeom>
          <a:effectLst>
            <a:outerShdw blurRad="88900" sx="101000" sy="101000" algn="ctr" rotWithShape="0">
              <a:prstClr val="black">
                <a:alpha val="31000"/>
              </a:prstClr>
            </a:outerShdw>
          </a:effectLst>
        </p:spPr>
      </p:pic>
      <p:pic>
        <p:nvPicPr>
          <p:cNvPr id="75" name="그림 74">
            <a:extLst>
              <a:ext uri="{FF2B5EF4-FFF2-40B4-BE49-F238E27FC236}">
                <a16:creationId xmlns:a16="http://schemas.microsoft.com/office/drawing/2014/main" id="{20EB4BD2-B582-434C-A197-18809355B968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4053" b="2315"/>
          <a:stretch/>
        </p:blipFill>
        <p:spPr>
          <a:xfrm>
            <a:off x="5324548" y="3068638"/>
            <a:ext cx="1712332" cy="3426194"/>
          </a:xfrm>
          <a:prstGeom prst="rect">
            <a:avLst/>
          </a:prstGeom>
          <a:effectLst>
            <a:outerShdw blurRad="88900" sx="101000" sy="101000" algn="ctr" rotWithShape="0">
              <a:prstClr val="black">
                <a:alpha val="31000"/>
              </a:prstClr>
            </a:outerShdw>
          </a:effectLst>
        </p:spPr>
      </p:pic>
      <p:pic>
        <p:nvPicPr>
          <p:cNvPr id="76" name="그림 75">
            <a:extLst>
              <a:ext uri="{FF2B5EF4-FFF2-40B4-BE49-F238E27FC236}">
                <a16:creationId xmlns:a16="http://schemas.microsoft.com/office/drawing/2014/main" id="{F340B2CF-A925-4703-8F0E-EEAB739CB9C0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3882" b="2359"/>
          <a:stretch/>
        </p:blipFill>
        <p:spPr>
          <a:xfrm>
            <a:off x="3100052" y="3068638"/>
            <a:ext cx="1712333" cy="3426193"/>
          </a:xfrm>
          <a:prstGeom prst="rect">
            <a:avLst/>
          </a:prstGeom>
          <a:effectLst>
            <a:outerShdw blurRad="88900" sx="101000" sy="101000" algn="ctr" rotWithShape="0">
              <a:prstClr val="black">
                <a:alpha val="31000"/>
              </a:prstClr>
            </a:outerShdw>
          </a:effectLst>
        </p:spPr>
      </p:pic>
      <p:pic>
        <p:nvPicPr>
          <p:cNvPr id="77" name="그림 76">
            <a:extLst>
              <a:ext uri="{FF2B5EF4-FFF2-40B4-BE49-F238E27FC236}">
                <a16:creationId xmlns:a16="http://schemas.microsoft.com/office/drawing/2014/main" id="{193AD3EF-8A22-4B67-A848-F89E17789D18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b="2875"/>
          <a:stretch/>
        </p:blipFill>
        <p:spPr>
          <a:xfrm>
            <a:off x="7549043" y="3068638"/>
            <a:ext cx="1712333" cy="3426194"/>
          </a:xfrm>
          <a:prstGeom prst="rect">
            <a:avLst/>
          </a:prstGeom>
          <a:effectLst>
            <a:outerShdw blurRad="88900" sx="101000" sy="101000" algn="ctr" rotWithShape="0">
              <a:prstClr val="black">
                <a:alpha val="31000"/>
              </a:prstClr>
            </a:outerShdw>
          </a:effectLst>
        </p:spPr>
      </p:pic>
      <p:pic>
        <p:nvPicPr>
          <p:cNvPr id="78" name="그림 77">
            <a:extLst>
              <a:ext uri="{FF2B5EF4-FFF2-40B4-BE49-F238E27FC236}">
                <a16:creationId xmlns:a16="http://schemas.microsoft.com/office/drawing/2014/main" id="{53F5D2B2-44C5-43E8-B84B-0D473DFFB65A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t="4400" b="2000"/>
          <a:stretch/>
        </p:blipFill>
        <p:spPr>
          <a:xfrm>
            <a:off x="9773539" y="3068638"/>
            <a:ext cx="1723136" cy="3392497"/>
          </a:xfrm>
          <a:prstGeom prst="rect">
            <a:avLst/>
          </a:prstGeom>
          <a:effectLst>
            <a:outerShdw blurRad="88900" sx="101000" sy="101000" algn="ctr" rotWithShape="0">
              <a:prstClr val="black">
                <a:alpha val="3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7276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680298C-6058-4D2F-BCE3-11E03D1F4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삼성생명 </a:t>
            </a:r>
            <a:r>
              <a:rPr lang="en-US" altLang="ko-KR" dirty="0">
                <a:latin typeface="+mn-ea"/>
                <a:ea typeface="+mn-ea"/>
              </a:rPr>
              <a:t>AICC </a:t>
            </a:r>
            <a:r>
              <a:rPr lang="ko-KR" altLang="en-US" dirty="0">
                <a:latin typeface="+mn-ea"/>
                <a:ea typeface="+mn-ea"/>
              </a:rPr>
              <a:t>연계 구축 사업 </a:t>
            </a:r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C6F66B0A-0767-435A-ADF4-0086FD200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16674"/>
            <a:ext cx="8997315" cy="1236026"/>
          </a:xfrm>
        </p:spPr>
        <p:txBody>
          <a:bodyPr/>
          <a:lstStyle/>
          <a:p>
            <a:pPr marL="0" indent="0">
              <a:buNone/>
            </a:pP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[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주요 기능 및 특징 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]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삼성생명 다이렉트 사업부 자체 개발 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AICC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와 채팅 상담 플랫폼 연계 구축 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전문 상담원에게 배정되어 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AICC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와 상담 진행 중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,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필요 시 상담원에게 연동 하는 시나리오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0FCD3B-E35C-4204-964D-C5E944969AF8}"/>
              </a:ext>
            </a:extLst>
          </p:cNvPr>
          <p:cNvSpPr txBox="1"/>
          <p:nvPr/>
        </p:nvSpPr>
        <p:spPr>
          <a:xfrm>
            <a:off x="9605721" y="1316674"/>
            <a:ext cx="1890954" cy="292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삼성생명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6B4128-CB1C-4A5C-9FA9-02AB379FF599}"/>
              </a:ext>
            </a:extLst>
          </p:cNvPr>
          <p:cNvSpPr txBox="1"/>
          <p:nvPr/>
        </p:nvSpPr>
        <p:spPr>
          <a:xfrm>
            <a:off x="9082079" y="1600550"/>
            <a:ext cx="24145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2021.11 ~ 2022. 01</a:t>
            </a:r>
          </a:p>
        </p:txBody>
      </p:sp>
      <p:pic>
        <p:nvPicPr>
          <p:cNvPr id="23" name="그림 22" descr="텍스트이(가) 표시된 사진&#10;&#10;자동 생성된 설명">
            <a:extLst>
              <a:ext uri="{FF2B5EF4-FFF2-40B4-BE49-F238E27FC236}">
                <a16:creationId xmlns:a16="http://schemas.microsoft.com/office/drawing/2014/main" id="{EC220001-A08F-4C39-BB01-54D472606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3068635"/>
            <a:ext cx="1583657" cy="3519237"/>
          </a:xfrm>
          <a:prstGeom prst="rect">
            <a:avLst/>
          </a:prstGeom>
        </p:spPr>
      </p:pic>
      <p:pic>
        <p:nvPicPr>
          <p:cNvPr id="25" name="그림 24" descr="텍스트이(가) 표시된 사진&#10;&#10;자동 생성된 설명">
            <a:extLst>
              <a:ext uri="{FF2B5EF4-FFF2-40B4-BE49-F238E27FC236}">
                <a16:creationId xmlns:a16="http://schemas.microsoft.com/office/drawing/2014/main" id="{7C7F0FB5-D079-485E-A53A-5F3EBCD41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48" y="3068635"/>
            <a:ext cx="1583657" cy="3519237"/>
          </a:xfrm>
          <a:prstGeom prst="rect">
            <a:avLst/>
          </a:prstGeom>
        </p:spPr>
      </p:pic>
      <p:pic>
        <p:nvPicPr>
          <p:cNvPr id="27" name="그림 26" descr="텍스트이(가) 표시된 사진&#10;&#10;자동 생성된 설명">
            <a:extLst>
              <a:ext uri="{FF2B5EF4-FFF2-40B4-BE49-F238E27FC236}">
                <a16:creationId xmlns:a16="http://schemas.microsoft.com/office/drawing/2014/main" id="{5A89B254-8B2A-4B77-B965-4A9B6FCC5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594" y="3068635"/>
            <a:ext cx="1583657" cy="3519237"/>
          </a:xfrm>
          <a:prstGeom prst="rect">
            <a:avLst/>
          </a:prstGeom>
        </p:spPr>
      </p:pic>
      <p:pic>
        <p:nvPicPr>
          <p:cNvPr id="29" name="그림 28" descr="텍스트이(가) 표시된 사진&#10;&#10;자동 생성된 설명">
            <a:extLst>
              <a:ext uri="{FF2B5EF4-FFF2-40B4-BE49-F238E27FC236}">
                <a16:creationId xmlns:a16="http://schemas.microsoft.com/office/drawing/2014/main" id="{A202CBC2-5F32-48C1-A96E-3A2B35209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018" y="3068635"/>
            <a:ext cx="1583657" cy="3519237"/>
          </a:xfrm>
          <a:prstGeom prst="rect">
            <a:avLst/>
          </a:prstGeom>
        </p:spPr>
      </p:pic>
      <p:pic>
        <p:nvPicPr>
          <p:cNvPr id="31" name="그림 30" descr="텍스트이(가) 표시된 사진&#10;&#10;자동 생성된 설명">
            <a:extLst>
              <a:ext uri="{FF2B5EF4-FFF2-40B4-BE49-F238E27FC236}">
                <a16:creationId xmlns:a16="http://schemas.microsoft.com/office/drawing/2014/main" id="{C4A5FEB8-3FE8-4E9F-86AA-11A7B5BDF8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171" y="3068635"/>
            <a:ext cx="1583657" cy="3519237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9E2E5523-220F-4250-A523-B278FED2F141}"/>
              </a:ext>
            </a:extLst>
          </p:cNvPr>
          <p:cNvSpPr/>
          <p:nvPr/>
        </p:nvSpPr>
        <p:spPr>
          <a:xfrm>
            <a:off x="1758798" y="5344918"/>
            <a:ext cx="426161" cy="3928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8" name="연결선: 꺾임 17">
            <a:extLst>
              <a:ext uri="{FF2B5EF4-FFF2-40B4-BE49-F238E27FC236}">
                <a16:creationId xmlns:a16="http://schemas.microsoft.com/office/drawing/2014/main" id="{DC0D2B01-7BE5-4672-82C3-F63C938C3FD5}"/>
              </a:ext>
            </a:extLst>
          </p:cNvPr>
          <p:cNvCxnSpPr>
            <a:cxnSpLocks/>
            <a:stCxn id="9" idx="3"/>
            <a:endCxn id="25" idx="1"/>
          </p:cNvCxnSpPr>
          <p:nvPr/>
        </p:nvCxnSpPr>
        <p:spPr>
          <a:xfrm flipV="1">
            <a:off x="2184959" y="4828254"/>
            <a:ext cx="814789" cy="713072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225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1D33D38-7C51-594D-D4DA-6901F2560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83727CF7-A422-EFB0-71F2-F0C8521FB9B8}"/>
              </a:ext>
            </a:extLst>
          </p:cNvPr>
          <p:cNvSpPr txBox="1">
            <a:spLocks/>
          </p:cNvSpPr>
          <p:nvPr/>
        </p:nvSpPr>
        <p:spPr>
          <a:xfrm>
            <a:off x="695325" y="365126"/>
            <a:ext cx="10801350" cy="782188"/>
          </a:xfrm>
          <a:prstGeom prst="rect">
            <a:avLst/>
          </a:prstGeom>
          <a:solidFill>
            <a:schemeClr val="lt1"/>
          </a:solidFill>
          <a:ln w="76200" cap="flat" cmpd="sng" algn="ctr">
            <a:solidFill>
              <a:schemeClr val="accent6"/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chemeClr val="dk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>
                <a:latin typeface="+mn-ea"/>
                <a:ea typeface="+mn-ea"/>
              </a:rPr>
              <a:t>우리은행 고객센터 </a:t>
            </a:r>
            <a:r>
              <a:rPr lang="en-US" altLang="ko-KR" dirty="0">
                <a:latin typeface="+mn-ea"/>
                <a:ea typeface="+mn-ea"/>
              </a:rPr>
              <a:t>IPCC </a:t>
            </a:r>
            <a:r>
              <a:rPr lang="ko-KR" altLang="en-US" dirty="0">
                <a:latin typeface="+mn-ea"/>
                <a:ea typeface="+mn-ea"/>
              </a:rPr>
              <a:t>고도화 구축 사업 </a:t>
            </a: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12B6B340-98CA-F6C2-7C8E-EA691B1DE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16674"/>
            <a:ext cx="8997315" cy="1236026"/>
          </a:xfrm>
        </p:spPr>
        <p:txBody>
          <a:bodyPr/>
          <a:lstStyle/>
          <a:p>
            <a:pPr marL="0" indent="0">
              <a:buNone/>
            </a:pP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[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주요 기능 및 특징 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]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우리은행 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IPCC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재구축 프로젝트에 톡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이메일 채팅 상담 플랫폼 공급 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통합상담 어플리케이션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(</a:t>
            </a:r>
            <a:r>
              <a:rPr lang="ko-KR" alt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넥스프론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 수행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)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 과 연동을 통한 채팅 상담 서비스 구축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D838B-B197-2770-D07E-745F752A645B}"/>
              </a:ext>
            </a:extLst>
          </p:cNvPr>
          <p:cNvSpPr txBox="1"/>
          <p:nvPr/>
        </p:nvSpPr>
        <p:spPr>
          <a:xfrm>
            <a:off x="9605721" y="1316674"/>
            <a:ext cx="1890954" cy="292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우리은행 고객센터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79A6FE-6FB9-8077-729D-4D158EC525B6}"/>
              </a:ext>
            </a:extLst>
          </p:cNvPr>
          <p:cNvSpPr txBox="1"/>
          <p:nvPr/>
        </p:nvSpPr>
        <p:spPr>
          <a:xfrm>
            <a:off x="9082079" y="1600550"/>
            <a:ext cx="24145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2021.12 ~ 2022. 05</a:t>
            </a:r>
          </a:p>
        </p:txBody>
      </p:sp>
      <p:pic>
        <p:nvPicPr>
          <p:cNvPr id="4" name="그림 3" descr="테이블이(가) 표시된 사진&#10;&#10;자동 생성된 설명">
            <a:extLst>
              <a:ext uri="{FF2B5EF4-FFF2-40B4-BE49-F238E27FC236}">
                <a16:creationId xmlns:a16="http://schemas.microsoft.com/office/drawing/2014/main" id="{695C3EE9-F67F-8CC2-7EF1-901C3485E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710" y="3076450"/>
            <a:ext cx="1439688" cy="3199306"/>
          </a:xfrm>
          <a:prstGeom prst="rect">
            <a:avLst/>
          </a:prstGeom>
        </p:spPr>
      </p:pic>
      <p:pic>
        <p:nvPicPr>
          <p:cNvPr id="6" name="그림 5" descr="테이블이(가) 표시된 사진&#10;&#10;자동 생성된 설명">
            <a:extLst>
              <a:ext uri="{FF2B5EF4-FFF2-40B4-BE49-F238E27FC236}">
                <a16:creationId xmlns:a16="http://schemas.microsoft.com/office/drawing/2014/main" id="{FAC76771-3BE0-A185-A4E6-235B5F4AF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349" y="3076450"/>
            <a:ext cx="1439688" cy="3199306"/>
          </a:xfrm>
          <a:prstGeom prst="rect">
            <a:avLst/>
          </a:prstGeom>
        </p:spPr>
      </p:pic>
      <p:pic>
        <p:nvPicPr>
          <p:cNvPr id="12" name="그림 11" descr="텍스트이(가) 표시된 사진&#10;&#10;자동 생성된 설명">
            <a:extLst>
              <a:ext uri="{FF2B5EF4-FFF2-40B4-BE49-F238E27FC236}">
                <a16:creationId xmlns:a16="http://schemas.microsoft.com/office/drawing/2014/main" id="{A09AB142-F09F-EA59-300F-46A7A1178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987" y="3076450"/>
            <a:ext cx="1439688" cy="319930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5982A79E-D51C-7888-DDEA-E4969D229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88" y="3076450"/>
            <a:ext cx="1583657" cy="351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37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8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0D9433E-6FED-4F6E-A0CD-06E7FFB8BCE6}"/>
              </a:ext>
            </a:extLst>
          </p:cNvPr>
          <p:cNvSpPr txBox="1"/>
          <p:nvPr/>
        </p:nvSpPr>
        <p:spPr>
          <a:xfrm>
            <a:off x="4921420" y="3894442"/>
            <a:ext cx="2232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+mn-ea"/>
                <a:cs typeface="Inter" panose="020B0502030000000004" pitchFamily="34" charset="0"/>
              </a:rPr>
              <a:t>End of Document</a:t>
            </a:r>
            <a:endParaRPr lang="ko-KR" altLang="en-US" sz="1400" b="1" dirty="0">
              <a:solidFill>
                <a:schemeClr val="bg1"/>
              </a:solidFill>
              <a:latin typeface="+mn-ea"/>
              <a:cs typeface="Inter" panose="020B05020300000000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F59B84-92EB-D243-A927-AF87EF65CB7C}"/>
              </a:ext>
            </a:extLst>
          </p:cNvPr>
          <p:cNvSpPr txBox="1"/>
          <p:nvPr/>
        </p:nvSpPr>
        <p:spPr>
          <a:xfrm>
            <a:off x="3584726" y="6058144"/>
            <a:ext cx="4905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latin typeface="+mn-ea"/>
                <a:cs typeface="Inter" panose="020B0502030000000004" pitchFamily="34" charset="0"/>
              </a:rPr>
              <a:t>www.happydcs.io</a:t>
            </a:r>
            <a:endParaRPr lang="ko-KR" altLang="en-US" b="1" dirty="0">
              <a:solidFill>
                <a:schemeClr val="bg1"/>
              </a:solidFill>
              <a:latin typeface="+mn-ea"/>
              <a:cs typeface="Inter" panose="020B05020300000000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4AF714-5CC0-EA40-B3A2-5568BAAC4BCA}"/>
              </a:ext>
            </a:extLst>
          </p:cNvPr>
          <p:cNvSpPr txBox="1"/>
          <p:nvPr/>
        </p:nvSpPr>
        <p:spPr>
          <a:xfrm>
            <a:off x="604209" y="2651075"/>
            <a:ext cx="108667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solidFill>
                  <a:schemeClr val="bg1"/>
                </a:solidFill>
                <a:latin typeface="+mn-ea"/>
                <a:cs typeface="Inter" panose="020B0502030000000004" pitchFamily="34" charset="0"/>
              </a:rPr>
              <a:t>Thank You</a:t>
            </a:r>
            <a:endParaRPr lang="ko-KR" altLang="en-US" sz="7000" b="1" dirty="0">
              <a:solidFill>
                <a:schemeClr val="bg1"/>
              </a:solidFill>
              <a:latin typeface="+mn-ea"/>
              <a:cs typeface="Inter" panose="020B05020300000000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755DF31-4824-4ACD-881F-10A596606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>
                <a:latin typeface="+mn-ea"/>
                <a:ea typeface="+mn-ea"/>
              </a:rPr>
              <a:t>챗봇을 통한 대출 및 예금 업무처리 자동화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6CA3E2-66D8-4B74-BCB8-2F7E9E610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16674"/>
            <a:ext cx="10801350" cy="1236026"/>
          </a:xfrm>
        </p:spPr>
        <p:txBody>
          <a:bodyPr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[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주요 기능 및 특징 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]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챗봇을 통한 금융상품 안내 후 관련 전문상담으로 연결</a:t>
            </a:r>
            <a:endParaRPr lang="en-US" altLang="ko-KR" sz="1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본인인증 고객 대응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 –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챗봇 내 대출 관련 업무 처리 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(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대출진행상태 조회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,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입금예정금액 조회 등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D167E2-299C-4AE1-B48E-D6A5D494CABB}"/>
              </a:ext>
            </a:extLst>
          </p:cNvPr>
          <p:cNvSpPr txBox="1"/>
          <p:nvPr/>
        </p:nvSpPr>
        <p:spPr>
          <a:xfrm>
            <a:off x="9605722" y="1316674"/>
            <a:ext cx="189095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오케이저축은행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4F68F8-FCA2-40F2-A50A-682EB9F8846F}"/>
              </a:ext>
            </a:extLst>
          </p:cNvPr>
          <p:cNvSpPr txBox="1"/>
          <p:nvPr/>
        </p:nvSpPr>
        <p:spPr>
          <a:xfrm>
            <a:off x="8856617" y="1540238"/>
            <a:ext cx="2640058" cy="567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2017.05.29 ~ 2017.08.29</a:t>
            </a:r>
          </a:p>
          <a:p>
            <a:pPr algn="r">
              <a:lnSpc>
                <a:spcPct val="150000"/>
              </a:lnSpc>
            </a:pP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최신</a:t>
            </a: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 2022.12.01 ~ 2023.01.31</a:t>
            </a:r>
            <a:endParaRPr lang="ko-KR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7A78066C-EE1A-4BAA-B24A-AC2B1E998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56" b="7511"/>
          <a:stretch/>
        </p:blipFill>
        <p:spPr>
          <a:xfrm>
            <a:off x="7382785" y="3076939"/>
            <a:ext cx="1853231" cy="3231786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그림 8" descr="텍스트, 전자기기, 스크린샷이(가) 표시된 사진&#10;&#10;자동 생성된 설명">
            <a:extLst>
              <a:ext uri="{FF2B5EF4-FFF2-40B4-BE49-F238E27FC236}">
                <a16:creationId xmlns:a16="http://schemas.microsoft.com/office/drawing/2014/main" id="{D68C9650-54AF-4DCC-BFAA-2A1DCDA273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91" b="6633"/>
          <a:stretch/>
        </p:blipFill>
        <p:spPr>
          <a:xfrm>
            <a:off x="695324" y="3068638"/>
            <a:ext cx="1853231" cy="3240087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그림 9" descr="텍스트이(가) 표시된 사진&#10;&#10;자동 생성된 설명">
            <a:extLst>
              <a:ext uri="{FF2B5EF4-FFF2-40B4-BE49-F238E27FC236}">
                <a16:creationId xmlns:a16="http://schemas.microsoft.com/office/drawing/2014/main" id="{BBEC4676-DBD6-427B-B511-B29186283B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89" b="3359"/>
          <a:stretch/>
        </p:blipFill>
        <p:spPr>
          <a:xfrm>
            <a:off x="2955983" y="3076939"/>
            <a:ext cx="1853231" cy="3231786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36CFDE7-3F75-45C1-8774-54CD89698E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15" r="1995" b="8070"/>
          <a:stretch/>
        </p:blipFill>
        <p:spPr>
          <a:xfrm>
            <a:off x="5169384" y="3068638"/>
            <a:ext cx="1853231" cy="3240087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1F51433-814B-4B82-B747-B1A68541C438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2" b="10761"/>
          <a:stretch/>
        </p:blipFill>
        <p:spPr bwMode="auto">
          <a:xfrm>
            <a:off x="9643443" y="3076939"/>
            <a:ext cx="1853232" cy="3231786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62D220-9A7D-4F4E-A04B-37556740B8A0}"/>
              </a:ext>
            </a:extLst>
          </p:cNvPr>
          <p:cNvSpPr txBox="1"/>
          <p:nvPr/>
        </p:nvSpPr>
        <p:spPr>
          <a:xfrm>
            <a:off x="1189769" y="6429374"/>
            <a:ext cx="8643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채널선택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214455-1A8F-43B3-88CE-D82E441EDD44}"/>
              </a:ext>
            </a:extLst>
          </p:cNvPr>
          <p:cNvSpPr txBox="1"/>
          <p:nvPr/>
        </p:nvSpPr>
        <p:spPr>
          <a:xfrm>
            <a:off x="3299748" y="6429374"/>
            <a:ext cx="1165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카카오톡 챗봇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81D812-432A-41B7-99CD-54C6EB9939F4}"/>
              </a:ext>
            </a:extLst>
          </p:cNvPr>
          <p:cNvSpPr txBox="1"/>
          <p:nvPr/>
        </p:nvSpPr>
        <p:spPr>
          <a:xfrm>
            <a:off x="5423380" y="6429373"/>
            <a:ext cx="13452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모바일 앱</a:t>
            </a:r>
            <a:r>
              <a:rPr lang="en-US" altLang="ko-KR" sz="1000" dirty="0">
                <a:latin typeface="+mn-ea"/>
              </a:rPr>
              <a:t>/</a:t>
            </a:r>
            <a:r>
              <a:rPr lang="ko-KR" altLang="en-US" sz="1000" dirty="0">
                <a:latin typeface="+mn-ea"/>
              </a:rPr>
              <a:t>웹채팅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45B184-053E-494C-9E37-7FF8932E5013}"/>
              </a:ext>
            </a:extLst>
          </p:cNvPr>
          <p:cNvSpPr txBox="1"/>
          <p:nvPr/>
        </p:nvSpPr>
        <p:spPr>
          <a:xfrm>
            <a:off x="7854789" y="6429373"/>
            <a:ext cx="9092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대출 안내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C5D1E9-3C4E-44CF-A50E-59E1ABED95FE}"/>
              </a:ext>
            </a:extLst>
          </p:cNvPr>
          <p:cNvSpPr txBox="1"/>
          <p:nvPr/>
        </p:nvSpPr>
        <p:spPr>
          <a:xfrm>
            <a:off x="10137892" y="6429373"/>
            <a:ext cx="8643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본인인증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85964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755DF31-4824-4ACD-881F-10A596606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>
                <a:latin typeface="+mn-ea"/>
                <a:ea typeface="+mn-ea"/>
              </a:rPr>
              <a:t>AI </a:t>
            </a:r>
            <a:r>
              <a:rPr lang="ko-KR" altLang="en-US" dirty="0">
                <a:latin typeface="+mn-ea"/>
                <a:ea typeface="+mn-ea"/>
              </a:rPr>
              <a:t>챗봇 연동을 통한 업무 </a:t>
            </a:r>
            <a:r>
              <a:rPr lang="en-US" altLang="ko-KR" dirty="0">
                <a:latin typeface="+mn-ea"/>
                <a:ea typeface="+mn-ea"/>
              </a:rPr>
              <a:t>DB </a:t>
            </a:r>
            <a:r>
              <a:rPr lang="ko-KR" altLang="en-US" dirty="0">
                <a:latin typeface="+mn-ea"/>
                <a:ea typeface="+mn-ea"/>
              </a:rPr>
              <a:t>구축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6CA3E2-66D8-4B74-BCB8-2F7E9E610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16674"/>
            <a:ext cx="10801349" cy="1236026"/>
          </a:xfrm>
        </p:spPr>
        <p:txBody>
          <a:bodyPr anchor="t"/>
          <a:lstStyle/>
          <a:p>
            <a:pPr marL="0" indent="0">
              <a:buNone/>
            </a:pP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[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주요 기능 및 특징 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]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임직원 업무 어시스트용 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AI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챗봇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,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고객 응대용 카카오톡 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AI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챗봇 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(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보험 및 퇴직연금 정보 제공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)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대고객 서비스 제공 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–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보험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,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소매여신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,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퇴직연금과 같은 주요 상품 간편문의 및 조회 가능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D167E2-299C-4AE1-B48E-D6A5D494CABB}"/>
              </a:ext>
            </a:extLst>
          </p:cNvPr>
          <p:cNvSpPr txBox="1"/>
          <p:nvPr/>
        </p:nvSpPr>
        <p:spPr>
          <a:xfrm>
            <a:off x="9605722" y="1316674"/>
            <a:ext cx="189095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교보생명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4F68F8-FCA2-40F2-A50A-682EB9F8846F}"/>
              </a:ext>
            </a:extLst>
          </p:cNvPr>
          <p:cNvSpPr txBox="1"/>
          <p:nvPr/>
        </p:nvSpPr>
        <p:spPr>
          <a:xfrm>
            <a:off x="8516983" y="1536088"/>
            <a:ext cx="2979691" cy="567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2018.07.16 ~ 2018.12.23</a:t>
            </a:r>
          </a:p>
          <a:p>
            <a:pPr algn="r">
              <a:lnSpc>
                <a:spcPct val="150000"/>
              </a:lnSpc>
            </a:pP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최신 </a:t>
            </a: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4</a:t>
            </a:r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차 구축</a:t>
            </a: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 2021.12.09 ~ 2022.05.30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62D220-9A7D-4F4E-A04B-37556740B8A0}"/>
              </a:ext>
            </a:extLst>
          </p:cNvPr>
          <p:cNvSpPr txBox="1"/>
          <p:nvPr/>
        </p:nvSpPr>
        <p:spPr>
          <a:xfrm>
            <a:off x="721567" y="6427942"/>
            <a:ext cx="17235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임직원 어시스트용 챗봇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214455-1A8F-43B3-88CE-D82E441EDD44}"/>
              </a:ext>
            </a:extLst>
          </p:cNvPr>
          <p:cNvSpPr txBox="1"/>
          <p:nvPr/>
        </p:nvSpPr>
        <p:spPr>
          <a:xfrm>
            <a:off x="3048455" y="6427942"/>
            <a:ext cx="1595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임직원용 챗봇 만족도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81D812-432A-41B7-99CD-54C6EB9939F4}"/>
              </a:ext>
            </a:extLst>
          </p:cNvPr>
          <p:cNvSpPr txBox="1"/>
          <p:nvPr/>
        </p:nvSpPr>
        <p:spPr>
          <a:xfrm>
            <a:off x="5208578" y="6429373"/>
            <a:ext cx="17748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고객용 모바일 앱</a:t>
            </a:r>
            <a:r>
              <a:rPr lang="en-US" altLang="ko-KR" sz="1000" dirty="0">
                <a:latin typeface="+mn-ea"/>
              </a:rPr>
              <a:t>/</a:t>
            </a:r>
            <a:r>
              <a:rPr lang="ko-KR" altLang="en-US" sz="1000" dirty="0">
                <a:latin typeface="+mn-ea"/>
              </a:rPr>
              <a:t>웹채팅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45B184-053E-494C-9E37-7FF8932E5013}"/>
              </a:ext>
            </a:extLst>
          </p:cNvPr>
          <p:cNvSpPr txBox="1"/>
          <p:nvPr/>
        </p:nvSpPr>
        <p:spPr>
          <a:xfrm>
            <a:off x="7414439" y="6427942"/>
            <a:ext cx="1888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고객용 카카오톡 챗봇 </a:t>
            </a:r>
            <a:r>
              <a:rPr lang="en-US" altLang="ko-KR" sz="1000" dirty="0">
                <a:latin typeface="+mn-ea"/>
              </a:rPr>
              <a:t>FAQ</a:t>
            </a:r>
            <a:r>
              <a:rPr lang="ko-KR" altLang="en-US" sz="1000" dirty="0">
                <a:latin typeface="+mn-ea"/>
              </a:rPr>
              <a:t>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C5D1E9-3C4E-44CF-A50E-59E1ABED95FE}"/>
              </a:ext>
            </a:extLst>
          </p:cNvPr>
          <p:cNvSpPr txBox="1"/>
          <p:nvPr/>
        </p:nvSpPr>
        <p:spPr>
          <a:xfrm>
            <a:off x="9811006" y="6427942"/>
            <a:ext cx="1595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고객용 카카오톡 챗봇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2ED7F16E-B889-4B4C-87D0-B9E7E018D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80" b="5878"/>
          <a:stretch/>
        </p:blipFill>
        <p:spPr>
          <a:xfrm>
            <a:off x="2958093" y="3068636"/>
            <a:ext cx="1776028" cy="3240087"/>
          </a:xfrm>
          <a:prstGeom prst="rect">
            <a:avLst/>
          </a:prstGeom>
          <a:ln w="3175">
            <a:solidFill>
              <a:schemeClr val="tx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그림 18" descr="텍스트이(가) 표시된 사진&#10;&#10;자동 생성된 설명">
            <a:extLst>
              <a:ext uri="{FF2B5EF4-FFF2-40B4-BE49-F238E27FC236}">
                <a16:creationId xmlns:a16="http://schemas.microsoft.com/office/drawing/2014/main" id="{F08DFF70-202C-43CC-B433-68DCB83E22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70" b="8035"/>
          <a:stretch/>
        </p:blipFill>
        <p:spPr>
          <a:xfrm>
            <a:off x="5207986" y="3068637"/>
            <a:ext cx="1776028" cy="3240087"/>
          </a:xfrm>
          <a:prstGeom prst="rect">
            <a:avLst/>
          </a:prstGeom>
          <a:ln w="3175">
            <a:solidFill>
              <a:schemeClr val="tx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8FAAC1F-FF87-419A-9CC9-2CAC43A603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62" b="3261"/>
          <a:stretch/>
        </p:blipFill>
        <p:spPr>
          <a:xfrm>
            <a:off x="7470753" y="3068638"/>
            <a:ext cx="1776028" cy="3240087"/>
          </a:xfrm>
          <a:prstGeom prst="rect">
            <a:avLst/>
          </a:prstGeom>
          <a:ln w="3175">
            <a:solidFill>
              <a:schemeClr val="tx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4DAD146D-FA5C-4317-A7B7-64CD99C8475D}"/>
              </a:ext>
            </a:extLst>
          </p:cNvPr>
          <p:cNvGrpSpPr/>
          <p:nvPr/>
        </p:nvGrpSpPr>
        <p:grpSpPr>
          <a:xfrm>
            <a:off x="695326" y="3068638"/>
            <a:ext cx="1776028" cy="3240087"/>
            <a:chOff x="408363" y="335929"/>
            <a:chExt cx="2642408" cy="4785556"/>
          </a:xfrm>
        </p:grpSpPr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CBCE146A-9B97-429E-AE18-81D0B464EC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0779" b="5879"/>
            <a:stretch/>
          </p:blipFill>
          <p:spPr>
            <a:xfrm>
              <a:off x="408363" y="335929"/>
              <a:ext cx="2642408" cy="4785556"/>
            </a:xfrm>
            <a:prstGeom prst="rect">
              <a:avLst/>
            </a:prstGeom>
            <a:ln w="3175">
              <a:solidFill>
                <a:schemeClr val="tx2">
                  <a:lumMod val="9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Google Shape;526;p34">
              <a:extLst>
                <a:ext uri="{FF2B5EF4-FFF2-40B4-BE49-F238E27FC236}">
                  <a16:creationId xmlns:a16="http://schemas.microsoft.com/office/drawing/2014/main" id="{DFF6D101-416F-46F2-8F5A-59E9F3E0F34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72556" t="12352" r="4944" b="80134"/>
            <a:stretch/>
          </p:blipFill>
          <p:spPr>
            <a:xfrm>
              <a:off x="2297959" y="394379"/>
              <a:ext cx="668568" cy="470231"/>
            </a:xfrm>
            <a:prstGeom prst="roundRect">
              <a:avLst>
                <a:gd name="adj" fmla="val 23420"/>
              </a:avLst>
            </a:prstGeom>
            <a:noFill/>
            <a:ln w="9525" cap="flat" cmpd="sng">
              <a:solidFill>
                <a:srgbClr val="9DC3E6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pic>
        <p:nvPicPr>
          <p:cNvPr id="26" name="그림 25">
            <a:extLst>
              <a:ext uri="{FF2B5EF4-FFF2-40B4-BE49-F238E27FC236}">
                <a16:creationId xmlns:a16="http://schemas.microsoft.com/office/drawing/2014/main" id="{63D07056-281C-4EE2-A0A1-0FEA592055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b="2659"/>
          <a:stretch/>
        </p:blipFill>
        <p:spPr>
          <a:xfrm>
            <a:off x="9720646" y="3068638"/>
            <a:ext cx="1776028" cy="324008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1847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755DF31-4824-4ACD-881F-10A596606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>
                <a:latin typeface="+mn-ea"/>
                <a:ea typeface="+mn-ea"/>
              </a:rPr>
              <a:t>챗봇을 통한 보험 업무처리 자동화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6CA3E2-66D8-4B74-BCB8-2F7E9E610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16674"/>
            <a:ext cx="10801350" cy="1236026"/>
          </a:xfrm>
        </p:spPr>
        <p:txBody>
          <a:bodyPr anchor="t"/>
          <a:lstStyle/>
          <a:p>
            <a:pPr marL="0" indent="0">
              <a:buNone/>
            </a:pP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[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주요 기능 및 특징 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]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웹사이트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가입 없이 간편 본인인증으로 계약조회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,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가상계좌 발급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,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수납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,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개인정보 변경 등 처리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고객 고유정보 키로 고객 재유입 시 기존 채팅 정보 노출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D167E2-299C-4AE1-B48E-D6A5D494CABB}"/>
              </a:ext>
            </a:extLst>
          </p:cNvPr>
          <p:cNvSpPr txBox="1"/>
          <p:nvPr/>
        </p:nvSpPr>
        <p:spPr>
          <a:xfrm>
            <a:off x="9605722" y="1316674"/>
            <a:ext cx="189095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흥국화재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62D220-9A7D-4F4E-A04B-37556740B8A0}"/>
              </a:ext>
            </a:extLst>
          </p:cNvPr>
          <p:cNvSpPr txBox="1"/>
          <p:nvPr/>
        </p:nvSpPr>
        <p:spPr>
          <a:xfrm>
            <a:off x="1215292" y="6427942"/>
            <a:ext cx="7360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웹채팅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214455-1A8F-43B3-88CE-D82E441EDD44}"/>
              </a:ext>
            </a:extLst>
          </p:cNvPr>
          <p:cNvSpPr txBox="1"/>
          <p:nvPr/>
        </p:nvSpPr>
        <p:spPr>
          <a:xfrm>
            <a:off x="3263255" y="6427942"/>
            <a:ext cx="1165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카카오톡 챗봇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81D812-432A-41B7-99CD-54C6EB9939F4}"/>
              </a:ext>
            </a:extLst>
          </p:cNvPr>
          <p:cNvSpPr txBox="1"/>
          <p:nvPr/>
        </p:nvSpPr>
        <p:spPr>
          <a:xfrm>
            <a:off x="5641387" y="6429373"/>
            <a:ext cx="9092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상품 안내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45B184-053E-494C-9E37-7FF8932E5013}"/>
              </a:ext>
            </a:extLst>
          </p:cNvPr>
          <p:cNvSpPr txBox="1"/>
          <p:nvPr/>
        </p:nvSpPr>
        <p:spPr>
          <a:xfrm>
            <a:off x="7753467" y="6427942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고객 계약 조회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C5D1E9-3C4E-44CF-A50E-59E1ABED95FE}"/>
              </a:ext>
            </a:extLst>
          </p:cNvPr>
          <p:cNvSpPr txBox="1"/>
          <p:nvPr/>
        </p:nvSpPr>
        <p:spPr>
          <a:xfrm>
            <a:off x="10025806" y="6427942"/>
            <a:ext cx="1165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본인인증 화면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33" name="그림 32" descr="텍스트이(가) 표시된 사진&#10;&#10;자동 생성된 설명">
            <a:extLst>
              <a:ext uri="{FF2B5EF4-FFF2-40B4-BE49-F238E27FC236}">
                <a16:creationId xmlns:a16="http://schemas.microsoft.com/office/drawing/2014/main" id="{0BA4D8E7-664C-400F-8622-273C8AA14C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85" b="8023"/>
          <a:stretch/>
        </p:blipFill>
        <p:spPr>
          <a:xfrm>
            <a:off x="9678550" y="3068640"/>
            <a:ext cx="1818126" cy="3239552"/>
          </a:xfrm>
          <a:prstGeom prst="rect">
            <a:avLst/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DEF4A9F6-CEBB-427B-93C2-56871F7E23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" b="2680"/>
          <a:stretch/>
        </p:blipFill>
        <p:spPr>
          <a:xfrm>
            <a:off x="7406695" y="3068638"/>
            <a:ext cx="1818126" cy="3240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BA3B9D11-95B4-4015-B244-601F75EA52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" b="2680"/>
          <a:stretch/>
        </p:blipFill>
        <p:spPr>
          <a:xfrm>
            <a:off x="5239034" y="3068638"/>
            <a:ext cx="1713931" cy="3239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23AA9E62-5F60-4EB4-A030-1399A532A8DC}"/>
              </a:ext>
            </a:extLst>
          </p:cNvPr>
          <p:cNvGrpSpPr/>
          <p:nvPr/>
        </p:nvGrpSpPr>
        <p:grpSpPr>
          <a:xfrm>
            <a:off x="695325" y="3068638"/>
            <a:ext cx="1844309" cy="3240087"/>
            <a:chOff x="704884" y="3068638"/>
            <a:chExt cx="1844309" cy="32400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122B5CA7-062C-4CDA-A50E-A734A6962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3962"/>
            <a:stretch/>
          </p:blipFill>
          <p:spPr>
            <a:xfrm>
              <a:off x="704884" y="3068638"/>
              <a:ext cx="1590674" cy="3239554"/>
            </a:xfrm>
            <a:prstGeom prst="rect">
              <a:avLst/>
            </a:prstGeom>
            <a:ln w="3175">
              <a:noFill/>
            </a:ln>
          </p:spPr>
        </p:pic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03220D7E-FCF7-4C19-9AB6-2F9E1BEB5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7875"/>
            <a:stretch/>
          </p:blipFill>
          <p:spPr>
            <a:xfrm>
              <a:off x="2295558" y="3069171"/>
              <a:ext cx="253635" cy="3239554"/>
            </a:xfrm>
            <a:prstGeom prst="rect">
              <a:avLst/>
            </a:prstGeom>
            <a:ln w="3175">
              <a:noFill/>
            </a:ln>
          </p:spPr>
        </p:pic>
      </p:grpSp>
      <p:pic>
        <p:nvPicPr>
          <p:cNvPr id="30" name="그림 29" descr="텍스트이(가) 표시된 사진&#10;&#10;자동 생성된 설명">
            <a:extLst>
              <a:ext uri="{FF2B5EF4-FFF2-40B4-BE49-F238E27FC236}">
                <a16:creationId xmlns:a16="http://schemas.microsoft.com/office/drawing/2014/main" id="{DC788C48-6B73-4E33-9D1F-8685EDE36A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585" b="3067"/>
          <a:stretch/>
        </p:blipFill>
        <p:spPr>
          <a:xfrm>
            <a:off x="2967179" y="3068638"/>
            <a:ext cx="1844310" cy="3239554"/>
          </a:xfrm>
          <a:prstGeom prst="rect">
            <a:avLst/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FBADC8D-DE29-4A98-8876-337AA84FA85B}"/>
              </a:ext>
            </a:extLst>
          </p:cNvPr>
          <p:cNvSpPr txBox="1"/>
          <p:nvPr/>
        </p:nvSpPr>
        <p:spPr>
          <a:xfrm>
            <a:off x="9082079" y="1601085"/>
            <a:ext cx="24145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2019.08.28 ~ 2020.01.28</a:t>
            </a:r>
          </a:p>
        </p:txBody>
      </p:sp>
    </p:spTree>
    <p:extLst>
      <p:ext uri="{BB962C8B-B14F-4D97-AF65-F5344CB8AC3E}">
        <p14:creationId xmlns:p14="http://schemas.microsoft.com/office/powerpoint/2010/main" val="689095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755DF31-4824-4ACD-881F-10A596606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>
                <a:latin typeface="+mn-ea"/>
                <a:ea typeface="+mn-ea"/>
              </a:rPr>
              <a:t>고객</a:t>
            </a:r>
            <a:r>
              <a:rPr lang="en-US" altLang="ko-KR" dirty="0">
                <a:latin typeface="+mn-ea"/>
                <a:ea typeface="+mn-ea"/>
              </a:rPr>
              <a:t>-</a:t>
            </a:r>
            <a:r>
              <a:rPr lang="ko-KR" altLang="en-US" dirty="0">
                <a:latin typeface="+mn-ea"/>
                <a:ea typeface="+mn-ea"/>
              </a:rPr>
              <a:t>입점사 간 커뮤니케이션 리소스 효율화를 위한 </a:t>
            </a:r>
            <a:r>
              <a:rPr lang="en-US" altLang="ko-KR" dirty="0">
                <a:latin typeface="+mn-ea"/>
                <a:ea typeface="+mn-ea"/>
              </a:rPr>
              <a:t>3</a:t>
            </a:r>
            <a:r>
              <a:rPr lang="ko-KR" altLang="en-US" dirty="0">
                <a:latin typeface="+mn-ea"/>
                <a:ea typeface="+mn-ea"/>
              </a:rPr>
              <a:t>자 채팅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6CA3E2-66D8-4B74-BCB8-2F7E9E610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16674"/>
            <a:ext cx="10801350" cy="1236026"/>
          </a:xfrm>
        </p:spPr>
        <p:txBody>
          <a:bodyPr anchor="t"/>
          <a:lstStyle/>
          <a:p>
            <a:pPr marL="0" indent="0">
              <a:buNone/>
            </a:pP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[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주요 기능 및 특징 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]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현대홈쇼핑 주문관련 시스템 및 입점 업체 관리 시스템 연동 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(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현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시스템으로 관리 중인 입점사 수 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258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개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)</a:t>
            </a:r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고객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-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입점사 상담 시 ‘현금결제’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, ‘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직거래’ 등 주의 키워드 감지 및 관리자에게 알림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D167E2-299C-4AE1-B48E-D6A5D494CABB}"/>
              </a:ext>
            </a:extLst>
          </p:cNvPr>
          <p:cNvSpPr txBox="1"/>
          <p:nvPr/>
        </p:nvSpPr>
        <p:spPr>
          <a:xfrm>
            <a:off x="9605722" y="1316674"/>
            <a:ext cx="189095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현대홈쇼핑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62D220-9A7D-4F4E-A04B-37556740B8A0}"/>
              </a:ext>
            </a:extLst>
          </p:cNvPr>
          <p:cNvSpPr txBox="1"/>
          <p:nvPr/>
        </p:nvSpPr>
        <p:spPr>
          <a:xfrm>
            <a:off x="913926" y="6427942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입점사 상품 화면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214455-1A8F-43B3-88CE-D82E441EDD44}"/>
              </a:ext>
            </a:extLst>
          </p:cNvPr>
          <p:cNvSpPr txBox="1"/>
          <p:nvPr/>
        </p:nvSpPr>
        <p:spPr>
          <a:xfrm>
            <a:off x="3151045" y="6427942"/>
            <a:ext cx="13901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모바일 앱</a:t>
            </a:r>
            <a:r>
              <a:rPr lang="en-US" altLang="ko-KR" sz="1000" dirty="0">
                <a:latin typeface="+mn-ea"/>
              </a:rPr>
              <a:t>/</a:t>
            </a:r>
            <a:r>
              <a:rPr lang="ko-KR" altLang="en-US" sz="1000" dirty="0">
                <a:latin typeface="+mn-ea"/>
              </a:rPr>
              <a:t>웹 채팅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81D812-432A-41B7-99CD-54C6EB9939F4}"/>
              </a:ext>
            </a:extLst>
          </p:cNvPr>
          <p:cNvSpPr txBox="1"/>
          <p:nvPr/>
        </p:nvSpPr>
        <p:spPr>
          <a:xfrm>
            <a:off x="5574861" y="6429373"/>
            <a:ext cx="10422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상담사 연결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45B184-053E-494C-9E37-7FF8932E5013}"/>
              </a:ext>
            </a:extLst>
          </p:cNvPr>
          <p:cNvSpPr txBox="1"/>
          <p:nvPr/>
        </p:nvSpPr>
        <p:spPr>
          <a:xfrm>
            <a:off x="8892910" y="6427942"/>
            <a:ext cx="12795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</a:t>
            </a:r>
            <a:r>
              <a:rPr lang="en-US" altLang="ko-KR" sz="1000" dirty="0">
                <a:latin typeface="+mn-ea"/>
              </a:rPr>
              <a:t>3</a:t>
            </a:r>
            <a:r>
              <a:rPr lang="ko-KR" altLang="en-US" sz="1000" dirty="0">
                <a:latin typeface="+mn-ea"/>
              </a:rPr>
              <a:t>자 채팅 구성도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BADC8D-DE29-4A98-8876-337AA84FA85B}"/>
              </a:ext>
            </a:extLst>
          </p:cNvPr>
          <p:cNvSpPr txBox="1"/>
          <p:nvPr/>
        </p:nvSpPr>
        <p:spPr>
          <a:xfrm>
            <a:off x="9082079" y="1601069"/>
            <a:ext cx="24145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2019.11.14 ~ 2020.04.12</a:t>
            </a:r>
          </a:p>
          <a:p>
            <a:pPr algn="r"/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최신</a:t>
            </a: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 2022.02.01 ~ 2023.01.31</a:t>
            </a:r>
            <a:endParaRPr lang="ko-KR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r"/>
            <a:endParaRPr lang="en-US" altLang="ko-KR" sz="1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1C5166CB-5D5A-4807-83A4-3CF7585385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7" b="8313"/>
          <a:stretch/>
        </p:blipFill>
        <p:spPr>
          <a:xfrm>
            <a:off x="695325" y="3068637"/>
            <a:ext cx="1902909" cy="3239551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CBB099AB-58B6-4A64-9FB3-65520225FF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0" b="6944"/>
          <a:stretch/>
        </p:blipFill>
        <p:spPr>
          <a:xfrm>
            <a:off x="2919934" y="3068638"/>
            <a:ext cx="1902909" cy="323628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27DFAD4C-F78C-4742-A25B-21804DF7D5D0}"/>
              </a:ext>
            </a:extLst>
          </p:cNvPr>
          <p:cNvGrpSpPr/>
          <p:nvPr/>
        </p:nvGrpSpPr>
        <p:grpSpPr>
          <a:xfrm>
            <a:off x="7993322" y="3135313"/>
            <a:ext cx="3078692" cy="3082305"/>
            <a:chOff x="5532270" y="-59365"/>
            <a:chExt cx="3138803" cy="31388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B7FE67A6-AFDA-43F3-98FF-115E8BD5D44D}"/>
                </a:ext>
              </a:extLst>
            </p:cNvPr>
            <p:cNvSpPr/>
            <p:nvPr/>
          </p:nvSpPr>
          <p:spPr>
            <a:xfrm>
              <a:off x="5532270" y="-59365"/>
              <a:ext cx="3138803" cy="3138803"/>
            </a:xfrm>
            <a:prstGeom prst="ellipse">
              <a:avLst/>
            </a:prstGeom>
            <a:solidFill>
              <a:schemeClr val="bg1"/>
            </a:solidFill>
            <a:ln w="298450">
              <a:solidFill>
                <a:srgbClr val="CDD2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+mn-ea"/>
              </a:endParaRPr>
            </a:p>
          </p:txBody>
        </p:sp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EC68810A-97A1-4F56-9DC1-40E4E72BD1A2}"/>
                </a:ext>
              </a:extLst>
            </p:cNvPr>
            <p:cNvSpPr/>
            <p:nvPr/>
          </p:nvSpPr>
          <p:spPr>
            <a:xfrm>
              <a:off x="5830493" y="945143"/>
              <a:ext cx="909926" cy="557992"/>
            </a:xfrm>
            <a:prstGeom prst="roundRect">
              <a:avLst/>
            </a:prstGeom>
            <a:solidFill>
              <a:schemeClr val="accent4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solidFill>
                    <a:schemeClr val="bg1"/>
                  </a:solidFill>
                  <a:latin typeface="+mn-ea"/>
                </a:rPr>
                <a:t>쇼핑몰</a:t>
              </a:r>
            </a:p>
          </p:txBody>
        </p:sp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AFF6FAF1-C66E-4E0B-B7A4-BA49EEBD6077}"/>
                </a:ext>
              </a:extLst>
            </p:cNvPr>
            <p:cNvSpPr/>
            <p:nvPr/>
          </p:nvSpPr>
          <p:spPr>
            <a:xfrm>
              <a:off x="7462927" y="952046"/>
              <a:ext cx="909926" cy="557992"/>
            </a:xfrm>
            <a:prstGeom prst="roundRect">
              <a:avLst/>
            </a:prstGeom>
            <a:solidFill>
              <a:schemeClr val="accent4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solidFill>
                    <a:schemeClr val="bg1"/>
                  </a:solidFill>
                  <a:latin typeface="+mn-ea"/>
                </a:rPr>
                <a:t>입점사</a:t>
              </a:r>
            </a:p>
          </p:txBody>
        </p:sp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2E30474E-CEBA-4CA3-96BA-CDE5A0500B78}"/>
                </a:ext>
              </a:extLst>
            </p:cNvPr>
            <p:cNvSpPr/>
            <p:nvPr/>
          </p:nvSpPr>
          <p:spPr>
            <a:xfrm>
              <a:off x="6388024" y="2141257"/>
              <a:ext cx="1427294" cy="557992"/>
            </a:xfrm>
            <a:prstGeom prst="roundRect">
              <a:avLst/>
            </a:prstGeom>
            <a:solidFill>
              <a:schemeClr val="accent6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solidFill>
                    <a:schemeClr val="bg1"/>
                  </a:solidFill>
                  <a:latin typeface="+mn-ea"/>
                </a:rPr>
                <a:t>고객</a:t>
              </a:r>
            </a:p>
          </p:txBody>
        </p:sp>
        <p:cxnSp>
          <p:nvCxnSpPr>
            <p:cNvPr id="26" name="직선 화살표 연결선 25">
              <a:extLst>
                <a:ext uri="{FF2B5EF4-FFF2-40B4-BE49-F238E27FC236}">
                  <a16:creationId xmlns:a16="http://schemas.microsoft.com/office/drawing/2014/main" id="{5E834E54-6987-4786-A943-C3288150A803}"/>
                </a:ext>
              </a:extLst>
            </p:cNvPr>
            <p:cNvCxnSpPr>
              <a:cxnSpLocks/>
              <a:stCxn id="24" idx="1"/>
              <a:endCxn id="23" idx="3"/>
            </p:cNvCxnSpPr>
            <p:nvPr/>
          </p:nvCxnSpPr>
          <p:spPr>
            <a:xfrm flipH="1" flipV="1">
              <a:off x="6740419" y="1224140"/>
              <a:ext cx="722507" cy="6902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화살표 연결선 27">
              <a:extLst>
                <a:ext uri="{FF2B5EF4-FFF2-40B4-BE49-F238E27FC236}">
                  <a16:creationId xmlns:a16="http://schemas.microsoft.com/office/drawing/2014/main" id="{576A4B42-687D-41A2-9E51-9D53712824EA}"/>
                </a:ext>
              </a:extLst>
            </p:cNvPr>
            <p:cNvCxnSpPr>
              <a:cxnSpLocks/>
              <a:stCxn id="23" idx="2"/>
              <a:endCxn id="25" idx="0"/>
            </p:cNvCxnSpPr>
            <p:nvPr/>
          </p:nvCxnSpPr>
          <p:spPr>
            <a:xfrm>
              <a:off x="6285456" y="1503135"/>
              <a:ext cx="816215" cy="638122"/>
            </a:xfrm>
            <a:prstGeom prst="straightConnector1">
              <a:avLst/>
            </a:prstGeom>
            <a:ln w="1905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화살표 연결선 28">
              <a:extLst>
                <a:ext uri="{FF2B5EF4-FFF2-40B4-BE49-F238E27FC236}">
                  <a16:creationId xmlns:a16="http://schemas.microsoft.com/office/drawing/2014/main" id="{AADDFB6E-3D6B-4829-8AA4-B8A3DA07EE29}"/>
                </a:ext>
              </a:extLst>
            </p:cNvPr>
            <p:cNvCxnSpPr>
              <a:cxnSpLocks/>
              <a:stCxn id="24" idx="2"/>
              <a:endCxn id="25" idx="0"/>
            </p:cNvCxnSpPr>
            <p:nvPr/>
          </p:nvCxnSpPr>
          <p:spPr>
            <a:xfrm flipH="1">
              <a:off x="7101671" y="1510038"/>
              <a:ext cx="816218" cy="631219"/>
            </a:xfrm>
            <a:prstGeom prst="straightConnector1">
              <a:avLst/>
            </a:prstGeom>
            <a:ln w="1905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4D605290-C073-4184-8967-A37C0E8EA098}"/>
                </a:ext>
              </a:extLst>
            </p:cNvPr>
            <p:cNvSpPr/>
            <p:nvPr/>
          </p:nvSpPr>
          <p:spPr>
            <a:xfrm>
              <a:off x="6377567" y="432320"/>
              <a:ext cx="1424631" cy="468794"/>
            </a:xfrm>
            <a:prstGeom prst="rect">
              <a:avLst/>
            </a:prstGeom>
            <a:noFill/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ko-KR" altLang="en-US" sz="105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sym typeface="Arial"/>
                </a:rPr>
                <a:t>업무 문의</a:t>
              </a:r>
              <a:endParaRPr kumimoji="0" lang="en-US" altLang="ko-KR" sz="105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sym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ko-KR" sz="105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sym typeface="Arial"/>
                </a:rPr>
                <a:t>&amp; 3</a:t>
              </a:r>
              <a:r>
                <a:rPr kumimoji="0" lang="ko-KR" altLang="en-US" sz="105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sym typeface="Arial"/>
                </a:rPr>
                <a:t>자 채팅</a:t>
              </a:r>
              <a:endParaRPr kumimoji="0" lang="en-US" altLang="ko-KR" sz="105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sym typeface="Arial"/>
              </a:endParaRPr>
            </a:p>
          </p:txBody>
        </p:sp>
        <p:sp>
          <p:nvSpPr>
            <p:cNvPr id="68" name="직사각형 67">
              <a:extLst>
                <a:ext uri="{FF2B5EF4-FFF2-40B4-BE49-F238E27FC236}">
                  <a16:creationId xmlns:a16="http://schemas.microsoft.com/office/drawing/2014/main" id="{9B4CADF7-457B-4F85-9C0B-D584CA0798B9}"/>
                </a:ext>
              </a:extLst>
            </p:cNvPr>
            <p:cNvSpPr/>
            <p:nvPr/>
          </p:nvSpPr>
          <p:spPr>
            <a:xfrm rot="2236265">
              <a:off x="6136108" y="1644876"/>
              <a:ext cx="942125" cy="468794"/>
            </a:xfrm>
            <a:prstGeom prst="rect">
              <a:avLst/>
            </a:prstGeom>
            <a:noFill/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ko-KR" altLang="en-US" sz="1000" kern="0" dirty="0">
                  <a:solidFill>
                    <a:schemeClr val="accent6"/>
                  </a:solidFill>
                  <a:latin typeface="+mn-ea"/>
                  <a:sym typeface="Arial"/>
                </a:rPr>
                <a:t>문의</a:t>
              </a:r>
              <a:endPara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sym typeface="Arial"/>
              </a:endParaRPr>
            </a:p>
          </p:txBody>
        </p:sp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7809A43E-4596-44A9-99C9-D02281E98EB8}"/>
                </a:ext>
              </a:extLst>
            </p:cNvPr>
            <p:cNvSpPr/>
            <p:nvPr/>
          </p:nvSpPr>
          <p:spPr>
            <a:xfrm rot="19347016">
              <a:off x="7100931" y="1678128"/>
              <a:ext cx="942125" cy="468794"/>
            </a:xfrm>
            <a:prstGeom prst="rect">
              <a:avLst/>
            </a:prstGeom>
            <a:noFill/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ko-KR" altLang="en-US" sz="1000" kern="0" dirty="0">
                  <a:solidFill>
                    <a:schemeClr val="accent6"/>
                  </a:solidFill>
                  <a:latin typeface="+mn-ea"/>
                  <a:sym typeface="Arial"/>
                </a:rPr>
                <a:t>문의</a:t>
              </a:r>
              <a:endPara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sym typeface="Arial"/>
              </a:endParaRPr>
            </a:p>
          </p:txBody>
        </p:sp>
      </p:grpSp>
      <p:pic>
        <p:nvPicPr>
          <p:cNvPr id="63" name="그림 62" descr="텍스트이(가) 표시된 사진&#10;&#10;자동 생성된 설명">
            <a:extLst>
              <a:ext uri="{FF2B5EF4-FFF2-40B4-BE49-F238E27FC236}">
                <a16:creationId xmlns:a16="http://schemas.microsoft.com/office/drawing/2014/main" id="{26A181A8-DA9A-4EAC-866B-2D75EB8A8F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b="1667"/>
          <a:stretch/>
        </p:blipFill>
        <p:spPr>
          <a:xfrm>
            <a:off x="5144543" y="3068638"/>
            <a:ext cx="1902909" cy="323628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8837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755DF31-4824-4ACD-881F-10A596606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>
                <a:latin typeface="+mn-ea"/>
                <a:ea typeface="+mn-ea"/>
              </a:rPr>
              <a:t>챗봇을 통한 문의 처리 및 금융 용어사전 </a:t>
            </a:r>
            <a:r>
              <a:rPr lang="en-US" altLang="ko-KR" dirty="0">
                <a:latin typeface="+mn-ea"/>
                <a:ea typeface="+mn-ea"/>
              </a:rPr>
              <a:t>DB</a:t>
            </a:r>
            <a:r>
              <a:rPr lang="ko-KR" altLang="en-US" dirty="0">
                <a:latin typeface="+mn-ea"/>
                <a:ea typeface="+mn-ea"/>
              </a:rPr>
              <a:t>구축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6CA3E2-66D8-4B74-BCB8-2F7E9E610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1316674"/>
            <a:ext cx="10801349" cy="1236026"/>
          </a:xfrm>
        </p:spPr>
        <p:txBody>
          <a:bodyPr anchor="t"/>
          <a:lstStyle/>
          <a:p>
            <a:pPr marL="0" indent="0">
              <a:buNone/>
            </a:pP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[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주요 기능 및 특징 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]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“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알기 쉬운 금융 사전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”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 으로 복잡하고 어려운 금융용어를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고객의 눈높이에 맞춰 해설</a:t>
            </a:r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채널 별 시나리오 구성으로 상담유입 최소화 실현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 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(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오투앱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, mPOP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앱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,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카카오톡 등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)</a:t>
            </a:r>
            <a:endParaRPr lang="en-US" altLang="ko-KR" sz="1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D167E2-299C-4AE1-B48E-D6A5D494CABB}"/>
              </a:ext>
            </a:extLst>
          </p:cNvPr>
          <p:cNvSpPr txBox="1"/>
          <p:nvPr/>
        </p:nvSpPr>
        <p:spPr>
          <a:xfrm>
            <a:off x="9605722" y="1316674"/>
            <a:ext cx="189095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삼성증권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62D220-9A7D-4F4E-A04B-37556740B8A0}"/>
              </a:ext>
            </a:extLst>
          </p:cNvPr>
          <p:cNvSpPr txBox="1"/>
          <p:nvPr/>
        </p:nvSpPr>
        <p:spPr>
          <a:xfrm>
            <a:off x="842657" y="6427942"/>
            <a:ext cx="14670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챗봇 상담 시작화면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214455-1A8F-43B3-88CE-D82E441EDD44}"/>
              </a:ext>
            </a:extLst>
          </p:cNvPr>
          <p:cNvSpPr txBox="1"/>
          <p:nvPr/>
        </p:nvSpPr>
        <p:spPr>
          <a:xfrm>
            <a:off x="3080118" y="6427942"/>
            <a:ext cx="15119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알기 쉬운 금융 사전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81D812-432A-41B7-99CD-54C6EB9939F4}"/>
              </a:ext>
            </a:extLst>
          </p:cNvPr>
          <p:cNvSpPr txBox="1"/>
          <p:nvPr/>
        </p:nvSpPr>
        <p:spPr>
          <a:xfrm>
            <a:off x="5340023" y="6427942"/>
            <a:ext cx="15119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이전 대화 내용 검색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45B184-053E-494C-9E37-7FF8932E5013}"/>
              </a:ext>
            </a:extLst>
          </p:cNvPr>
          <p:cNvSpPr txBox="1"/>
          <p:nvPr/>
        </p:nvSpPr>
        <p:spPr>
          <a:xfrm>
            <a:off x="7573930" y="6427942"/>
            <a:ext cx="15696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</a:t>
            </a:r>
            <a:r>
              <a:rPr lang="en-US" altLang="ko-KR" sz="1000" dirty="0">
                <a:latin typeface="+mn-ea"/>
              </a:rPr>
              <a:t>mPOP </a:t>
            </a:r>
            <a:r>
              <a:rPr lang="ko-KR" altLang="en-US" sz="1000" dirty="0">
                <a:latin typeface="+mn-ea"/>
              </a:rPr>
              <a:t>챗봇 상담화면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C5D1E9-3C4E-44CF-A50E-59E1ABED95FE}"/>
              </a:ext>
            </a:extLst>
          </p:cNvPr>
          <p:cNvSpPr txBox="1"/>
          <p:nvPr/>
        </p:nvSpPr>
        <p:spPr>
          <a:xfrm>
            <a:off x="9915936" y="6427942"/>
            <a:ext cx="13997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카카오톡 </a:t>
            </a:r>
            <a:r>
              <a:rPr lang="en-US" altLang="ko-KR" sz="1000" dirty="0">
                <a:latin typeface="+mn-ea"/>
              </a:rPr>
              <a:t>VIP </a:t>
            </a:r>
            <a:r>
              <a:rPr lang="ko-KR" altLang="en-US" sz="1000" dirty="0">
                <a:latin typeface="+mn-ea"/>
              </a:rPr>
              <a:t>상담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BADC8D-DE29-4A98-8876-337AA84FA85B}"/>
              </a:ext>
            </a:extLst>
          </p:cNvPr>
          <p:cNvSpPr txBox="1"/>
          <p:nvPr/>
        </p:nvSpPr>
        <p:spPr>
          <a:xfrm>
            <a:off x="9082079" y="1600552"/>
            <a:ext cx="24145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2020.03.09 ~ 2020.06.20</a:t>
            </a:r>
          </a:p>
          <a:p>
            <a:pPr algn="r"/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최신</a:t>
            </a: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 2021.12.01 ~ 2022.05.31</a:t>
            </a:r>
            <a:endParaRPr lang="ko-KR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C7D162D1-C25E-4B3F-8F1B-235A6992B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85" b="6943"/>
          <a:stretch/>
        </p:blipFill>
        <p:spPr>
          <a:xfrm>
            <a:off x="695325" y="3068638"/>
            <a:ext cx="1761734" cy="3240087"/>
          </a:xfrm>
          <a:prstGeom prst="rect">
            <a:avLst/>
          </a:prstGeom>
          <a:ln w="3175">
            <a:solidFill>
              <a:schemeClr val="tx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그림 21" descr="텍스트이(가) 표시된 사진&#10;&#10;자동 생성된 설명">
            <a:extLst>
              <a:ext uri="{FF2B5EF4-FFF2-40B4-BE49-F238E27FC236}">
                <a16:creationId xmlns:a16="http://schemas.microsoft.com/office/drawing/2014/main" id="{EBE7B5F3-4BCB-41DC-A248-CE43B31BC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80" b="2592"/>
          <a:stretch/>
        </p:blipFill>
        <p:spPr>
          <a:xfrm>
            <a:off x="7477894" y="3068638"/>
            <a:ext cx="1761734" cy="3240087"/>
          </a:xfrm>
          <a:prstGeom prst="rect">
            <a:avLst/>
          </a:prstGeom>
          <a:ln w="3175">
            <a:solidFill>
              <a:schemeClr val="tx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그림 22" descr="텍스트이(가) 표시된 사진&#10;&#10;자동 생성된 설명">
            <a:extLst>
              <a:ext uri="{FF2B5EF4-FFF2-40B4-BE49-F238E27FC236}">
                <a16:creationId xmlns:a16="http://schemas.microsoft.com/office/drawing/2014/main" id="{312C8CFD-093C-4E42-B81C-9B3CD394E0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" b="6228"/>
          <a:stretch/>
        </p:blipFill>
        <p:spPr>
          <a:xfrm>
            <a:off x="5215132" y="3068638"/>
            <a:ext cx="1761734" cy="3240087"/>
          </a:xfrm>
          <a:prstGeom prst="rect">
            <a:avLst/>
          </a:prstGeom>
          <a:ln w="3175">
            <a:solidFill>
              <a:schemeClr val="tx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그림 23" descr="텍스트이(가) 표시된 사진&#10;&#10;자동 생성된 설명">
            <a:extLst>
              <a:ext uri="{FF2B5EF4-FFF2-40B4-BE49-F238E27FC236}">
                <a16:creationId xmlns:a16="http://schemas.microsoft.com/office/drawing/2014/main" id="{E5C3D7CB-F5BC-41A6-8856-DF00A7BBCF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" b="6805"/>
          <a:stretch/>
        </p:blipFill>
        <p:spPr>
          <a:xfrm>
            <a:off x="2955227" y="3068636"/>
            <a:ext cx="1761734" cy="3240087"/>
          </a:xfrm>
          <a:prstGeom prst="rect">
            <a:avLst/>
          </a:prstGeom>
          <a:ln w="3175">
            <a:solidFill>
              <a:schemeClr val="tx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52F15F4-D7B7-47FA-B5D4-807246CC68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b="2680"/>
          <a:stretch/>
        </p:blipFill>
        <p:spPr>
          <a:xfrm>
            <a:off x="9734942" y="3068637"/>
            <a:ext cx="1761734" cy="324008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9721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755DF31-4824-4ACD-881F-10A596606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>
                <a:latin typeface="+mn-ea"/>
                <a:ea typeface="+mn-ea"/>
              </a:rPr>
              <a:t>심사 자동화 챗봇 시나리오 적용 </a:t>
            </a:r>
            <a:r>
              <a:rPr lang="en-US" altLang="ko-KR" dirty="0">
                <a:latin typeface="+mn-ea"/>
                <a:ea typeface="+mn-ea"/>
              </a:rPr>
              <a:t>- </a:t>
            </a:r>
            <a:r>
              <a:rPr lang="ko-KR" altLang="en-US" dirty="0">
                <a:latin typeface="+mn-ea"/>
                <a:ea typeface="+mn-ea"/>
              </a:rPr>
              <a:t>심사 기간 단축 </a:t>
            </a:r>
            <a:r>
              <a:rPr lang="en-US" altLang="ko-KR" dirty="0">
                <a:latin typeface="+mn-ea"/>
                <a:ea typeface="+mn-ea"/>
              </a:rPr>
              <a:t>‘1</a:t>
            </a:r>
            <a:r>
              <a:rPr lang="ko-KR" altLang="en-US" dirty="0">
                <a:latin typeface="+mn-ea"/>
                <a:ea typeface="+mn-ea"/>
              </a:rPr>
              <a:t>분</a:t>
            </a:r>
            <a:r>
              <a:rPr lang="en-US" altLang="ko-KR" dirty="0">
                <a:latin typeface="+mn-ea"/>
                <a:ea typeface="+mn-ea"/>
              </a:rPr>
              <a:t>’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6CA3E2-66D8-4B74-BCB8-2F7E9E610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1316674"/>
            <a:ext cx="10801349" cy="1236026"/>
          </a:xfrm>
        </p:spPr>
        <p:txBody>
          <a:bodyPr anchor="t"/>
          <a:lstStyle/>
          <a:p>
            <a:pPr marL="0" indent="0">
              <a:buNone/>
            </a:pP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[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주요 기능 및 특징 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]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알림톡으로 받은 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‘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카드발급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’, ‘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한도관리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’, ‘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채권관리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’, ‘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체크카드 발급확인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’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 시나리오 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URL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로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 바로 접속 가능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고객 고유정보 키로 고객 재유입 시 기존 작성 중단 시점부터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이어서 진행 가능</a:t>
            </a:r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D167E2-299C-4AE1-B48E-D6A5D494CABB}"/>
              </a:ext>
            </a:extLst>
          </p:cNvPr>
          <p:cNvSpPr txBox="1"/>
          <p:nvPr/>
        </p:nvSpPr>
        <p:spPr>
          <a:xfrm>
            <a:off x="9605722" y="1316674"/>
            <a:ext cx="189095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KB</a:t>
            </a: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국민카드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62D220-9A7D-4F4E-A04B-37556740B8A0}"/>
              </a:ext>
            </a:extLst>
          </p:cNvPr>
          <p:cNvSpPr txBox="1"/>
          <p:nvPr/>
        </p:nvSpPr>
        <p:spPr>
          <a:xfrm>
            <a:off x="796970" y="6427942"/>
            <a:ext cx="1595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다양한 본인확인 방법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214455-1A8F-43B3-88CE-D82E441EDD44}"/>
              </a:ext>
            </a:extLst>
          </p:cNvPr>
          <p:cNvSpPr txBox="1"/>
          <p:nvPr/>
        </p:nvSpPr>
        <p:spPr>
          <a:xfrm>
            <a:off x="3015997" y="6427942"/>
            <a:ext cx="16401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신청 가능한 카드 목록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81D812-432A-41B7-99CD-54C6EB9939F4}"/>
              </a:ext>
            </a:extLst>
          </p:cNvPr>
          <p:cNvSpPr txBox="1"/>
          <p:nvPr/>
        </p:nvSpPr>
        <p:spPr>
          <a:xfrm>
            <a:off x="5340023" y="6427942"/>
            <a:ext cx="15119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신청 카드 정보 설정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45B184-053E-494C-9E37-7FF8932E5013}"/>
              </a:ext>
            </a:extLst>
          </p:cNvPr>
          <p:cNvSpPr txBox="1"/>
          <p:nvPr/>
        </p:nvSpPr>
        <p:spPr>
          <a:xfrm>
            <a:off x="7868998" y="6427941"/>
            <a:ext cx="1165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신분증 이미지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C5D1E9-3C4E-44CF-A50E-59E1ABED95FE}"/>
              </a:ext>
            </a:extLst>
          </p:cNvPr>
          <p:cNvSpPr txBox="1"/>
          <p:nvPr/>
        </p:nvSpPr>
        <p:spPr>
          <a:xfrm>
            <a:off x="9816512" y="6427940"/>
            <a:ext cx="1595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신청서 작성내용 확인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BADC8D-DE29-4A98-8876-337AA84FA85B}"/>
              </a:ext>
            </a:extLst>
          </p:cNvPr>
          <p:cNvSpPr txBox="1"/>
          <p:nvPr/>
        </p:nvSpPr>
        <p:spPr>
          <a:xfrm>
            <a:off x="9082079" y="1596503"/>
            <a:ext cx="24145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2020.05.19 ~ 2020.11.30</a:t>
            </a:r>
          </a:p>
          <a:p>
            <a:pPr algn="r"/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최신</a:t>
            </a: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 2022.07.01 ~ 2022.10.31 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F71E948-B880-40EC-A9F4-E6BAC3339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3044646"/>
            <a:ext cx="1902117" cy="335309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1DE4D37-A3A1-4381-9337-F5741D4D5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267" y="3068922"/>
            <a:ext cx="1896020" cy="3334801"/>
          </a:xfrm>
          <a:prstGeom prst="rect">
            <a:avLst/>
          </a:prstGeom>
        </p:spPr>
      </p:pic>
      <p:pic>
        <p:nvPicPr>
          <p:cNvPr id="12" name="그림 11" descr="텍스트이(가) 표시된 사진&#10;&#10;자동 생성된 설명">
            <a:extLst>
              <a:ext uri="{FF2B5EF4-FFF2-40B4-BE49-F238E27FC236}">
                <a16:creationId xmlns:a16="http://schemas.microsoft.com/office/drawing/2014/main" id="{C729F46A-59FC-4880-8970-F638C426D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47" y="3056670"/>
            <a:ext cx="1896020" cy="3346994"/>
          </a:xfrm>
          <a:prstGeom prst="rect">
            <a:avLst/>
          </a:prstGeom>
        </p:spPr>
      </p:pic>
      <p:pic>
        <p:nvPicPr>
          <p:cNvPr id="21" name="그림 20" descr="텍스트이(가) 표시된 사진&#10;&#10;자동 생성된 설명">
            <a:extLst>
              <a:ext uri="{FF2B5EF4-FFF2-40B4-BE49-F238E27FC236}">
                <a16:creationId xmlns:a16="http://schemas.microsoft.com/office/drawing/2014/main" id="{ECEEDA97-C8B0-465D-948B-2381E3A1D8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980" y="3050742"/>
            <a:ext cx="1889924" cy="3340898"/>
          </a:xfrm>
          <a:prstGeom prst="rect">
            <a:avLst/>
          </a:prstGeom>
        </p:spPr>
      </p:pic>
      <p:pic>
        <p:nvPicPr>
          <p:cNvPr id="23" name="그림 22" descr="텍스트이(가) 표시된 사진&#10;&#10;자동 생성된 설명">
            <a:extLst>
              <a:ext uri="{FF2B5EF4-FFF2-40B4-BE49-F238E27FC236}">
                <a16:creationId xmlns:a16="http://schemas.microsoft.com/office/drawing/2014/main" id="{0C19C448-A4CE-4F86-A3B5-4F5F6BB09C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717" y="3052738"/>
            <a:ext cx="1871634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55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755DF31-4824-4ACD-881F-10A596606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>
                <a:latin typeface="+mn-ea"/>
                <a:ea typeface="+mn-ea"/>
              </a:rPr>
              <a:t>웹사이트 주요기능 탑재 챗봇으로 고객 편의성 증대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6CA3E2-66D8-4B74-BCB8-2F7E9E610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16674"/>
            <a:ext cx="10801350" cy="1236026"/>
          </a:xfrm>
        </p:spPr>
        <p:txBody>
          <a:bodyPr anchor="t"/>
          <a:lstStyle/>
          <a:p>
            <a:pPr marL="0" indent="0">
              <a:buNone/>
            </a:pP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[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주요 기능 및 특징 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]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3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자 채팅 기능 제공 및 스토어톡 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(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고객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-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입점사 간 채팅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)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진행 시 상품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주문 정보 연동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웹사이트 주요기능 챗봇에 구현 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–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상품추천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,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이벤트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,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희망가 견적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,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 회원정보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,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홈케어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이전설치 등</a:t>
            </a:r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D167E2-299C-4AE1-B48E-D6A5D494CABB}"/>
              </a:ext>
            </a:extLst>
          </p:cNvPr>
          <p:cNvSpPr txBox="1"/>
          <p:nvPr/>
        </p:nvSpPr>
        <p:spPr>
          <a:xfrm>
            <a:off x="9605721" y="1316674"/>
            <a:ext cx="189095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하이마트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62D220-9A7D-4F4E-A04B-37556740B8A0}"/>
              </a:ext>
            </a:extLst>
          </p:cNvPr>
          <p:cNvSpPr txBox="1"/>
          <p:nvPr/>
        </p:nvSpPr>
        <p:spPr>
          <a:xfrm>
            <a:off x="954353" y="6425076"/>
            <a:ext cx="12170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주문</a:t>
            </a:r>
            <a:r>
              <a:rPr lang="en-US" altLang="ko-KR" sz="1000" dirty="0">
                <a:latin typeface="+mn-ea"/>
              </a:rPr>
              <a:t>/</a:t>
            </a:r>
            <a:r>
              <a:rPr lang="ko-KR" altLang="en-US" sz="1000" dirty="0">
                <a:latin typeface="+mn-ea"/>
              </a:rPr>
              <a:t>배송 내역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214455-1A8F-43B3-88CE-D82E441EDD44}"/>
              </a:ext>
            </a:extLst>
          </p:cNvPr>
          <p:cNvSpPr txBox="1"/>
          <p:nvPr/>
        </p:nvSpPr>
        <p:spPr>
          <a:xfrm>
            <a:off x="3009134" y="6425076"/>
            <a:ext cx="16401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신청 가능한 카드 목록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81D812-432A-41B7-99CD-54C6EB9939F4}"/>
              </a:ext>
            </a:extLst>
          </p:cNvPr>
          <p:cNvSpPr txBox="1"/>
          <p:nvPr/>
        </p:nvSpPr>
        <p:spPr>
          <a:xfrm>
            <a:off x="5577267" y="6425074"/>
            <a:ext cx="10374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카드 이벤트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45B184-053E-494C-9E37-7FF8932E5013}"/>
              </a:ext>
            </a:extLst>
          </p:cNvPr>
          <p:cNvSpPr txBox="1"/>
          <p:nvPr/>
        </p:nvSpPr>
        <p:spPr>
          <a:xfrm>
            <a:off x="7707804" y="6425075"/>
            <a:ext cx="13260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입점사 제품 상담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C5D1E9-3C4E-44CF-A50E-59E1ABED95FE}"/>
              </a:ext>
            </a:extLst>
          </p:cNvPr>
          <p:cNvSpPr txBox="1"/>
          <p:nvPr/>
        </p:nvSpPr>
        <p:spPr>
          <a:xfrm>
            <a:off x="9903072" y="6427940"/>
            <a:ext cx="14221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 스토어톡 상담하기 </a:t>
            </a:r>
            <a:r>
              <a:rPr lang="en-US" altLang="ko-KR" sz="1000" dirty="0">
                <a:latin typeface="+mn-ea"/>
              </a:rPr>
              <a:t>]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BADC8D-DE29-4A98-8876-337AA84FA85B}"/>
              </a:ext>
            </a:extLst>
          </p:cNvPr>
          <p:cNvSpPr txBox="1"/>
          <p:nvPr/>
        </p:nvSpPr>
        <p:spPr>
          <a:xfrm>
            <a:off x="9082079" y="1600550"/>
            <a:ext cx="24145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2020.07.01 ~ 2020.12.12</a:t>
            </a: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3C7723BF-D424-44B3-9BB5-DAA366F84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52" b="2132"/>
          <a:stretch/>
        </p:blipFill>
        <p:spPr>
          <a:xfrm>
            <a:off x="7521715" y="3068637"/>
            <a:ext cx="1698183" cy="3240087"/>
          </a:xfrm>
          <a:prstGeom prst="rect">
            <a:avLst/>
          </a:prstGeom>
          <a:ln w="3175">
            <a:solidFill>
              <a:schemeClr val="tx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3DDF3E8E-B077-4397-A09E-F38FE39AF9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99" b="1679"/>
          <a:stretch/>
        </p:blipFill>
        <p:spPr>
          <a:xfrm>
            <a:off x="3004278" y="3068635"/>
            <a:ext cx="1649905" cy="3240087"/>
          </a:xfrm>
          <a:prstGeom prst="rect">
            <a:avLst/>
          </a:prstGeom>
          <a:ln w="3175">
            <a:solidFill>
              <a:srgbClr val="96969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520B1F75-4310-4E86-8855-C81F99628A28}"/>
              </a:ext>
            </a:extLst>
          </p:cNvPr>
          <p:cNvGrpSpPr/>
          <p:nvPr/>
        </p:nvGrpSpPr>
        <p:grpSpPr>
          <a:xfrm>
            <a:off x="705508" y="3068638"/>
            <a:ext cx="1714688" cy="3240087"/>
            <a:chOff x="705508" y="3068638"/>
            <a:chExt cx="1714688" cy="3240087"/>
          </a:xfrm>
        </p:grpSpPr>
        <p:pic>
          <p:nvPicPr>
            <p:cNvPr id="32" name="그림 31" descr="텍스트이(가) 표시된 사진&#10;&#10;자동 생성된 설명">
              <a:extLst>
                <a:ext uri="{FF2B5EF4-FFF2-40B4-BE49-F238E27FC236}">
                  <a16:creationId xmlns:a16="http://schemas.microsoft.com/office/drawing/2014/main" id="{F64E4506-41BE-42E7-B42E-601827C739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19" b="1458"/>
            <a:stretch/>
          </p:blipFill>
          <p:spPr>
            <a:xfrm>
              <a:off x="705508" y="3068638"/>
              <a:ext cx="1714688" cy="3240087"/>
            </a:xfrm>
            <a:prstGeom prst="rect">
              <a:avLst/>
            </a:prstGeom>
            <a:ln w="3175">
              <a:solidFill>
                <a:schemeClr val="tx2">
                  <a:lumMod val="9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1E49F2C0-6754-4E7F-B449-638CDD61C7DD}"/>
                </a:ext>
              </a:extLst>
            </p:cNvPr>
            <p:cNvSpPr/>
            <p:nvPr/>
          </p:nvSpPr>
          <p:spPr>
            <a:xfrm>
              <a:off x="964835" y="5183981"/>
              <a:ext cx="123396" cy="785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6009DEC9-95F1-41D4-ACDD-8AF3920F2042}"/>
              </a:ext>
            </a:extLst>
          </p:cNvPr>
          <p:cNvGrpSpPr/>
          <p:nvPr/>
        </p:nvGrpSpPr>
        <p:grpSpPr>
          <a:xfrm>
            <a:off x="5238265" y="3068636"/>
            <a:ext cx="1715467" cy="3240087"/>
            <a:chOff x="5238265" y="3068638"/>
            <a:chExt cx="1715467" cy="3240087"/>
          </a:xfrm>
        </p:grpSpPr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91B12D9A-365C-4D85-B411-ACA903C9E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519" b="1458"/>
            <a:stretch/>
          </p:blipFill>
          <p:spPr>
            <a:xfrm>
              <a:off x="5238265" y="3068638"/>
              <a:ext cx="1715467" cy="3240087"/>
            </a:xfrm>
            <a:prstGeom prst="rect">
              <a:avLst/>
            </a:prstGeom>
            <a:ln w="3175">
              <a:solidFill>
                <a:schemeClr val="tx2">
                  <a:lumMod val="9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3C50EE72-35CF-47B1-AC76-CB85E11DCF1E}"/>
                </a:ext>
              </a:extLst>
            </p:cNvPr>
            <p:cNvSpPr/>
            <p:nvPr/>
          </p:nvSpPr>
          <p:spPr>
            <a:xfrm>
              <a:off x="5500854" y="3502819"/>
              <a:ext cx="118896" cy="80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892C8141-B3F3-49E6-B4E7-72169A76641E}"/>
              </a:ext>
            </a:extLst>
          </p:cNvPr>
          <p:cNvGrpSpPr/>
          <p:nvPr/>
        </p:nvGrpSpPr>
        <p:grpSpPr>
          <a:xfrm>
            <a:off x="9788502" y="3068637"/>
            <a:ext cx="1708174" cy="3240088"/>
            <a:chOff x="9788502" y="3068637"/>
            <a:chExt cx="1708174" cy="3240088"/>
          </a:xfrm>
        </p:grpSpPr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D1A9F9B0-45D8-4209-9B59-F17861785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889" b="2037"/>
            <a:stretch/>
          </p:blipFill>
          <p:spPr>
            <a:xfrm>
              <a:off x="9788502" y="3068637"/>
              <a:ext cx="1708174" cy="3240088"/>
            </a:xfrm>
            <a:prstGeom prst="rect">
              <a:avLst/>
            </a:prstGeom>
            <a:ln w="3175">
              <a:solidFill>
                <a:schemeClr val="tx2">
                  <a:lumMod val="9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2109EB86-691E-4B84-8558-0D8EC3096DFB}"/>
                </a:ext>
              </a:extLst>
            </p:cNvPr>
            <p:cNvSpPr/>
            <p:nvPr/>
          </p:nvSpPr>
          <p:spPr>
            <a:xfrm>
              <a:off x="10363629" y="4979193"/>
              <a:ext cx="116252" cy="889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168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투자를 모두에게 </a:t>
            </a:r>
            <a:r>
              <a:rPr lang="en-US" altLang="ko-KR" dirty="0"/>
              <a:t>/ TOSS </a:t>
            </a:r>
            <a:r>
              <a:rPr lang="ko-KR" altLang="en-US"/>
              <a:t>증권 </a:t>
            </a:r>
            <a:endParaRPr lang="ko-KR" altLang="en-US" dirty="0"/>
          </a:p>
        </p:txBody>
      </p:sp>
      <p:sp>
        <p:nvSpPr>
          <p:cNvPr id="4" name="AutoShape 11">
            <a:extLst>
              <a:ext uri="{FF2B5EF4-FFF2-40B4-BE49-F238E27FC236}">
                <a16:creationId xmlns:a16="http://schemas.microsoft.com/office/drawing/2014/main" id="{5E2D0DEE-F77B-4FB7-8CAA-3495C7A2E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6512" y="3068638"/>
            <a:ext cx="1792094" cy="434449"/>
          </a:xfrm>
          <a:prstGeom prst="roundRect">
            <a:avLst>
              <a:gd name="adj" fmla="val 50000"/>
            </a:avLst>
          </a:prstGeom>
          <a:solidFill>
            <a:srgbClr val="7C7266"/>
          </a:solidFill>
          <a:ln w="9525" cmpd="sng">
            <a:solidFill>
              <a:srgbClr val="7C7266"/>
            </a:solidFill>
            <a:prstDash val="solid"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ko-KR" altLang="en-US" sz="1400" dirty="0">
                <a:ln>
                  <a:solidFill>
                    <a:srgbClr val="5B9BD5">
                      <a:alpha val="0"/>
                    </a:srgbClr>
                  </a:solidFill>
                </a:ln>
                <a:gradFill>
                  <a:gsLst>
                    <a:gs pos="12977">
                      <a:schemeClr val="bg1"/>
                    </a:gs>
                    <a:gs pos="24427">
                      <a:schemeClr val="bg1"/>
                    </a:gs>
                  </a:gsLst>
                  <a:lin ang="5400000" scaled="1"/>
                </a:gradFill>
                <a:latin typeface="+mn-ea"/>
              </a:rPr>
              <a:t>인앱 구축</a:t>
            </a:r>
            <a:endParaRPr lang="en-US" altLang="ko-KR" sz="1400" dirty="0">
              <a:ln>
                <a:solidFill>
                  <a:srgbClr val="5B9BD5">
                    <a:alpha val="0"/>
                  </a:srgbClr>
                </a:solidFill>
              </a:ln>
              <a:gradFill>
                <a:gsLst>
                  <a:gs pos="12977">
                    <a:schemeClr val="bg1"/>
                  </a:gs>
                  <a:gs pos="24427">
                    <a:schemeClr val="bg1"/>
                  </a:gs>
                </a:gsLst>
                <a:lin ang="5400000" scaled="1"/>
              </a:gradFill>
              <a:latin typeface="+mn-ea"/>
            </a:endParaRPr>
          </a:p>
        </p:txBody>
      </p:sp>
      <p:sp>
        <p:nvSpPr>
          <p:cNvPr id="5" name="AutoShape 11">
            <a:extLst>
              <a:ext uri="{FF2B5EF4-FFF2-40B4-BE49-F238E27FC236}">
                <a16:creationId xmlns:a16="http://schemas.microsoft.com/office/drawing/2014/main" id="{5E2D0DEE-F77B-4FB7-8CAA-3495C7A2E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6512" y="3582515"/>
            <a:ext cx="1792094" cy="434449"/>
          </a:xfrm>
          <a:prstGeom prst="roundRect">
            <a:avLst>
              <a:gd name="adj" fmla="val 50000"/>
            </a:avLst>
          </a:prstGeom>
          <a:solidFill>
            <a:srgbClr val="7C7266"/>
          </a:solidFill>
          <a:ln w="9525" cmpd="sng">
            <a:solidFill>
              <a:srgbClr val="7C7266"/>
            </a:solidFill>
            <a:prstDash val="solid"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ko-KR" altLang="en-US" sz="1400" dirty="0">
                <a:ln>
                  <a:solidFill>
                    <a:srgbClr val="5B9BD5">
                      <a:alpha val="0"/>
                    </a:srgbClr>
                  </a:solidFill>
                </a:ln>
                <a:gradFill>
                  <a:gsLst>
                    <a:gs pos="12977">
                      <a:schemeClr val="bg1"/>
                    </a:gs>
                    <a:gs pos="24427">
                      <a:schemeClr val="bg1"/>
                    </a:gs>
                  </a:gsLst>
                  <a:lin ang="5400000" scaled="1"/>
                </a:gradFill>
                <a:latin typeface="+mn-ea"/>
              </a:rPr>
              <a:t>기간계 연동</a:t>
            </a:r>
            <a:endParaRPr lang="en-US" altLang="ko-KR" sz="1400" dirty="0">
              <a:ln>
                <a:solidFill>
                  <a:srgbClr val="5B9BD5">
                    <a:alpha val="0"/>
                  </a:srgbClr>
                </a:solidFill>
              </a:ln>
              <a:gradFill>
                <a:gsLst>
                  <a:gs pos="12977">
                    <a:schemeClr val="bg1"/>
                  </a:gs>
                  <a:gs pos="24427">
                    <a:schemeClr val="bg1"/>
                  </a:gs>
                </a:gsLst>
                <a:lin ang="5400000" scaled="1"/>
              </a:gradFill>
              <a:latin typeface="+mn-ea"/>
            </a:endParaRPr>
          </a:p>
        </p:txBody>
      </p:sp>
      <p:sp>
        <p:nvSpPr>
          <p:cNvPr id="6" name="AutoShape 11">
            <a:extLst>
              <a:ext uri="{FF2B5EF4-FFF2-40B4-BE49-F238E27FC236}">
                <a16:creationId xmlns:a16="http://schemas.microsoft.com/office/drawing/2014/main" id="{5E2D0DEE-F77B-4FB7-8CAA-3495C7A2E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6512" y="4096392"/>
            <a:ext cx="1792094" cy="434449"/>
          </a:xfrm>
          <a:prstGeom prst="roundRect">
            <a:avLst>
              <a:gd name="adj" fmla="val 50000"/>
            </a:avLst>
          </a:prstGeom>
          <a:solidFill>
            <a:srgbClr val="7C7266"/>
          </a:solidFill>
          <a:ln w="9525" cmpd="sng">
            <a:solidFill>
              <a:srgbClr val="7C7266"/>
            </a:solidFill>
            <a:prstDash val="solid"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ko-KR" altLang="en-US" sz="1400" dirty="0">
                <a:ln>
                  <a:solidFill>
                    <a:srgbClr val="5B9BD5">
                      <a:alpha val="0"/>
                    </a:srgbClr>
                  </a:solidFill>
                </a:ln>
                <a:gradFill>
                  <a:gsLst>
                    <a:gs pos="12977">
                      <a:schemeClr val="bg1"/>
                    </a:gs>
                    <a:gs pos="24427">
                      <a:schemeClr val="bg1"/>
                    </a:gs>
                  </a:gsLst>
                  <a:lin ang="5400000" scaled="1"/>
                </a:gradFill>
                <a:latin typeface="+mn-ea"/>
              </a:rPr>
              <a:t>증권 전문 상담</a:t>
            </a:r>
            <a:endParaRPr lang="en-US" altLang="ko-KR" sz="1400" dirty="0">
              <a:ln>
                <a:solidFill>
                  <a:srgbClr val="5B9BD5">
                    <a:alpha val="0"/>
                  </a:srgbClr>
                </a:solidFill>
              </a:ln>
              <a:gradFill>
                <a:gsLst>
                  <a:gs pos="12977">
                    <a:schemeClr val="bg1"/>
                  </a:gs>
                  <a:gs pos="24427">
                    <a:schemeClr val="bg1"/>
                  </a:gs>
                </a:gsLst>
                <a:lin ang="5400000" scaled="1"/>
              </a:gradFill>
              <a:latin typeface="+mn-ea"/>
            </a:endParaRPr>
          </a:p>
        </p:txBody>
      </p:sp>
      <p:sp>
        <p:nvSpPr>
          <p:cNvPr id="7" name="AutoShape 11">
            <a:extLst>
              <a:ext uri="{FF2B5EF4-FFF2-40B4-BE49-F238E27FC236}">
                <a16:creationId xmlns:a16="http://schemas.microsoft.com/office/drawing/2014/main" id="{5E2D0DEE-F77B-4FB7-8CAA-3495C7A2E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6512" y="4610269"/>
            <a:ext cx="1792094" cy="434449"/>
          </a:xfrm>
          <a:prstGeom prst="roundRect">
            <a:avLst>
              <a:gd name="adj" fmla="val 50000"/>
            </a:avLst>
          </a:prstGeom>
          <a:solidFill>
            <a:srgbClr val="7C7266"/>
          </a:solidFill>
          <a:ln w="9525" cmpd="sng">
            <a:solidFill>
              <a:srgbClr val="7C7266"/>
            </a:solidFill>
            <a:prstDash val="solid"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ko-KR" altLang="en-US" sz="1400" dirty="0">
                <a:ln>
                  <a:solidFill>
                    <a:srgbClr val="5B9BD5">
                      <a:alpha val="0"/>
                    </a:srgbClr>
                  </a:solidFill>
                </a:ln>
                <a:gradFill>
                  <a:gsLst>
                    <a:gs pos="12977">
                      <a:schemeClr val="bg1"/>
                    </a:gs>
                    <a:gs pos="24427">
                      <a:schemeClr val="bg1"/>
                    </a:gs>
                  </a:gsLst>
                  <a:lin ang="5400000" scaled="1"/>
                </a:gradFill>
                <a:latin typeface="+mn-ea"/>
              </a:rPr>
              <a:t>민감정보 마스킹</a:t>
            </a:r>
            <a:endParaRPr lang="en-US" altLang="ko-KR" sz="1400" dirty="0">
              <a:ln>
                <a:solidFill>
                  <a:srgbClr val="5B9BD5">
                    <a:alpha val="0"/>
                  </a:srgbClr>
                </a:solidFill>
              </a:ln>
              <a:gradFill>
                <a:gsLst>
                  <a:gs pos="12977">
                    <a:schemeClr val="bg1"/>
                  </a:gs>
                  <a:gs pos="24427">
                    <a:schemeClr val="bg1"/>
                  </a:gs>
                </a:gsLst>
                <a:lin ang="5400000" scaled="1"/>
              </a:gradFill>
              <a:latin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FD1334-E904-45C6-ACD1-D255BEA0AA09}"/>
              </a:ext>
            </a:extLst>
          </p:cNvPr>
          <p:cNvSpPr txBox="1"/>
          <p:nvPr/>
        </p:nvSpPr>
        <p:spPr>
          <a:xfrm>
            <a:off x="729690" y="6062504"/>
            <a:ext cx="17235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토스증권 전용 고객센터 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5D6591-C194-4708-A752-ECF5C83B3451}"/>
              </a:ext>
            </a:extLst>
          </p:cNvPr>
          <p:cNvSpPr txBox="1"/>
          <p:nvPr/>
        </p:nvSpPr>
        <p:spPr>
          <a:xfrm>
            <a:off x="6304161" y="6062504"/>
            <a:ext cx="17235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신분증 촬영 안내메시지 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F97358B-8659-4A04-BAE9-D4443F71BE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b="2722"/>
          <a:stretch/>
        </p:blipFill>
        <p:spPr>
          <a:xfrm>
            <a:off x="695325" y="2722605"/>
            <a:ext cx="1784538" cy="3231378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그림 10" descr="텍스트이(가) 표시된 사진&#10;&#10;자동 생성된 설명">
            <a:extLst>
              <a:ext uri="{FF2B5EF4-FFF2-40B4-BE49-F238E27FC236}">
                <a16:creationId xmlns:a16="http://schemas.microsoft.com/office/drawing/2014/main" id="{165D319D-6010-43DC-A713-C5A25E66A5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b="2722"/>
          <a:stretch/>
        </p:blipFill>
        <p:spPr>
          <a:xfrm>
            <a:off x="3498924" y="2722060"/>
            <a:ext cx="1765300" cy="3231378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그림 11" descr="텍스트이(가) 표시된 사진&#10;&#10;자동 생성된 설명">
            <a:extLst>
              <a:ext uri="{FF2B5EF4-FFF2-40B4-BE49-F238E27FC236}">
                <a16:creationId xmlns:a16="http://schemas.microsoft.com/office/drawing/2014/main" id="{2291DF20-9A3E-48B5-A586-833D0B2D80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b="2722"/>
          <a:stretch/>
        </p:blipFill>
        <p:spPr>
          <a:xfrm>
            <a:off x="6283286" y="2722060"/>
            <a:ext cx="1765300" cy="3230562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FE422B5-9B3F-4240-9632-A72D81202AD9}"/>
              </a:ext>
            </a:extLst>
          </p:cNvPr>
          <p:cNvSpPr txBox="1"/>
          <p:nvPr/>
        </p:nvSpPr>
        <p:spPr>
          <a:xfrm>
            <a:off x="3862841" y="6062504"/>
            <a:ext cx="10374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챗봇 인사말 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A95209-D6AE-48A4-B171-3D632EF44D7E}"/>
              </a:ext>
            </a:extLst>
          </p:cNvPr>
          <p:cNvSpPr txBox="1"/>
          <p:nvPr/>
        </p:nvSpPr>
        <p:spPr>
          <a:xfrm>
            <a:off x="9605721" y="1354774"/>
            <a:ext cx="189095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TOSS </a:t>
            </a:r>
            <a:r>
              <a:rPr lang="ko-KR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증권 </a:t>
            </a:r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99734B-41F6-4789-AC64-3A729589E135}"/>
              </a:ext>
            </a:extLst>
          </p:cNvPr>
          <p:cNvSpPr txBox="1"/>
          <p:nvPr/>
        </p:nvSpPr>
        <p:spPr>
          <a:xfrm>
            <a:off x="9082079" y="1638650"/>
            <a:ext cx="24145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2021.01 ~ 2021.03 </a:t>
            </a:r>
          </a:p>
        </p:txBody>
      </p:sp>
      <p:sp>
        <p:nvSpPr>
          <p:cNvPr id="16" name="내용 개체 틀 2">
            <a:extLst>
              <a:ext uri="{FF2B5EF4-FFF2-40B4-BE49-F238E27FC236}">
                <a16:creationId xmlns:a16="http://schemas.microsoft.com/office/drawing/2014/main" id="{D2C8A3EB-1863-44C8-B735-BD74B0091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54774"/>
            <a:ext cx="8910396" cy="1236026"/>
          </a:xfrm>
        </p:spPr>
        <p:txBody>
          <a:bodyPr/>
          <a:lstStyle/>
          <a:p>
            <a:pPr marL="0" indent="0">
              <a:buNone/>
            </a:pP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[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주요 기능 및 특징 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]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TOSS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증권의 채팅 상담 시스템 구축 사업 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TOSS App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과 연동을 통하여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,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별도 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App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으로 이동 하지 않고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, TOSS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앱에서 증권 업무 수행 </a:t>
            </a:r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  <a:p>
            <a:endParaRPr lang="ko-KR" alt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48446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pantone color of 2021_enlightenment">
      <a:dk1>
        <a:sysClr val="windowText" lastClr="000000"/>
      </a:dk1>
      <a:lt1>
        <a:sysClr val="window" lastClr="FFFFFF"/>
      </a:lt1>
      <a:dk2>
        <a:srgbClr val="C2BFB5"/>
      </a:dk2>
      <a:lt2>
        <a:srgbClr val="FFFFFF"/>
      </a:lt2>
      <a:accent1>
        <a:srgbClr val="F5DF4D"/>
      </a:accent1>
      <a:accent2>
        <a:srgbClr val="F0A1BF"/>
      </a:accent2>
      <a:accent3>
        <a:srgbClr val="C2BFB5"/>
      </a:accent3>
      <a:accent4>
        <a:srgbClr val="939597"/>
      </a:accent4>
      <a:accent5>
        <a:srgbClr val="AFA4CE"/>
      </a:accent5>
      <a:accent6>
        <a:srgbClr val="8CACD3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8453</TotalTime>
  <Words>850</Words>
  <Application>Microsoft Office PowerPoint</Application>
  <PresentationFormat>와이드스크린</PresentationFormat>
  <Paragraphs>135</Paragraphs>
  <Slides>14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19" baseType="lpstr">
      <vt:lpstr>맑은 고딕</vt:lpstr>
      <vt:lpstr>에스코어 드림 4 Regular</vt:lpstr>
      <vt:lpstr>Arial</vt:lpstr>
      <vt:lpstr>에스코어 드림 5 Medium</vt:lpstr>
      <vt:lpstr>Office 테마</vt:lpstr>
      <vt:lpstr>PowerPoint 프레젠테이션</vt:lpstr>
      <vt:lpstr>챗봇을 통한 대출 및 예금 업무처리 자동화</vt:lpstr>
      <vt:lpstr>AI 챗봇 연동을 통한 업무 DB 구축</vt:lpstr>
      <vt:lpstr>챗봇을 통한 보험 업무처리 자동화</vt:lpstr>
      <vt:lpstr>고객-입점사 간 커뮤니케이션 리소스 효율화를 위한 3자 채팅</vt:lpstr>
      <vt:lpstr>챗봇을 통한 문의 처리 및 금융 용어사전 DB구축</vt:lpstr>
      <vt:lpstr>심사 자동화 챗봇 시나리오 적용 - 심사 기간 단축 ‘1분’</vt:lpstr>
      <vt:lpstr>웹사이트 주요기능 탑재 챗봇으로 고객 편의성 증대</vt:lpstr>
      <vt:lpstr>투자를 모두에게 / TOSS 증권 </vt:lpstr>
      <vt:lpstr>TOSS 증권 / TOSS 뱅크 / TOSS 페이먼츠 / TOSS CX 에서 통합 운영</vt:lpstr>
      <vt:lpstr>TOSS Insu </vt:lpstr>
      <vt:lpstr>삼성생명 AICC 연계 구축 사업 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 예빈</dc:creator>
  <cp:lastModifiedBy>mbi13</cp:lastModifiedBy>
  <cp:revision>142</cp:revision>
  <dcterms:created xsi:type="dcterms:W3CDTF">2021-02-05T10:00:11Z</dcterms:created>
  <dcterms:modified xsi:type="dcterms:W3CDTF">2023-05-10T08:01:35Z</dcterms:modified>
</cp:coreProperties>
</file>